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1" r:id="rId3"/>
    <p:sldId id="262" r:id="rId4"/>
    <p:sldId id="264" r:id="rId5"/>
    <p:sldId id="263" r:id="rId6"/>
    <p:sldId id="265" r:id="rId7"/>
    <p:sldId id="271" r:id="rId8"/>
    <p:sldId id="266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185" autoAdjust="0"/>
  </p:normalViewPr>
  <p:slideViewPr>
    <p:cSldViewPr>
      <p:cViewPr>
        <p:scale>
          <a:sx n="76" d="100"/>
          <a:sy n="76" d="100"/>
        </p:scale>
        <p:origin x="-1206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cap="all" baseline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800">
                <a:solidFill>
                  <a:schemeClr val="tx2">
                    <a:lumMod val="50000"/>
                  </a:schemeClr>
                </a:solidFill>
              </a:rPr>
              <a:t>ГИА-11: выбор предметов</a:t>
            </a:r>
          </a:p>
        </c:rich>
      </c:tx>
      <c:layout>
        <c:manualLayout>
          <c:xMode val="edge"/>
          <c:yMode val="edge"/>
          <c:x val="0.32980326747320471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Выбор предметов ЕГЭ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5.1717311276190697E-2"/>
                  <c:y val="1.851851851851851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Лист1!$A$2:$A$10</c:f>
              <c:strCache>
                <c:ptCount val="9"/>
                <c:pt idx="0">
                  <c:v>Обществознание</c:v>
                </c:pt>
                <c:pt idx="1">
                  <c:v>Математика профильная</c:v>
                </c:pt>
                <c:pt idx="2">
                  <c:v>Английский язык </c:v>
                </c:pt>
                <c:pt idx="3">
                  <c:v>Биология</c:v>
                </c:pt>
                <c:pt idx="4">
                  <c:v>История</c:v>
                </c:pt>
                <c:pt idx="5">
                  <c:v>Химия</c:v>
                </c:pt>
                <c:pt idx="6">
                  <c:v>Информатика </c:v>
                </c:pt>
                <c:pt idx="7">
                  <c:v>Литература</c:v>
                </c:pt>
                <c:pt idx="8">
                  <c:v>Физика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34</c:v>
                </c:pt>
                <c:pt idx="1">
                  <c:v>33</c:v>
                </c:pt>
                <c:pt idx="2">
                  <c:v>25</c:v>
                </c:pt>
                <c:pt idx="3">
                  <c:v>13</c:v>
                </c:pt>
                <c:pt idx="4">
                  <c:v>7</c:v>
                </c:pt>
                <c:pt idx="5">
                  <c:v>7</c:v>
                </c:pt>
                <c:pt idx="6">
                  <c:v>11</c:v>
                </c:pt>
                <c:pt idx="7">
                  <c:v>5</c:v>
                </c:pt>
                <c:pt idx="8">
                  <c:v>5</c:v>
                </c:pt>
              </c:numCache>
            </c:numRef>
          </c:val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средний балл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50000"/>
                    <a:satMod val="300000"/>
                  </a:schemeClr>
                </a:gs>
                <a:gs pos="35000">
                  <a:schemeClr val="accent1">
                    <a:tint val="37000"/>
                    <a:satMod val="300000"/>
                  </a:schemeClr>
                </a:gs>
                <a:gs pos="100000">
                  <a:schemeClr val="accent1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1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3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4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5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6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Lbls>
            <c:dLbl>
              <c:idx val="0"/>
              <c:layout>
                <c:manualLayout>
                  <c:x val="-4.6296296296296441E-3"/>
                  <c:y val="-0.369413757911852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0864197530864196E-3"/>
                  <c:y val="-0.3705759415178603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0864197530864196E-3"/>
                  <c:y val="-0.4225613421939153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7322105570138197E-3"/>
                  <c:y val="-0.3717381251238686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5432098765430968E-3"/>
                  <c:y val="-0.2856821852056678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5432098765432098E-3"/>
                  <c:y val="-0.1851981556190362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4.6296296296296294E-3"/>
                  <c:y val="-0.11504733909667401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/>
                      <a:t>70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79</c:v>
                </c:pt>
                <c:pt idx="1">
                  <c:v>79</c:v>
                </c:pt>
                <c:pt idx="2">
                  <c:v>81</c:v>
                </c:pt>
                <c:pt idx="3">
                  <c:v>79</c:v>
                </c:pt>
                <c:pt idx="4">
                  <c:v>76</c:v>
                </c:pt>
                <c:pt idx="5">
                  <c:v>73</c:v>
                </c:pt>
                <c:pt idx="6">
                  <c:v>70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17881088"/>
        <c:axId val="117895168"/>
      </c:barChart>
      <c:catAx>
        <c:axId val="117881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7895168"/>
        <c:crosses val="autoZero"/>
        <c:auto val="1"/>
        <c:lblAlgn val="ctr"/>
        <c:lblOffset val="100"/>
        <c:noMultiLvlLbl val="0"/>
      </c:catAx>
      <c:valAx>
        <c:axId val="117895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7881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средний балл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50000"/>
                    <a:satMod val="300000"/>
                  </a:schemeClr>
                </a:gs>
                <a:gs pos="35000">
                  <a:schemeClr val="accent1">
                    <a:tint val="37000"/>
                    <a:satMod val="300000"/>
                  </a:schemeClr>
                </a:gs>
                <a:gs pos="100000">
                  <a:schemeClr val="accent1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E26B36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1"/>
            <c:invertIfNegative val="0"/>
            <c:bubble3D val="0"/>
            <c:spPr>
              <a:solidFill>
                <a:srgbClr val="C00000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3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4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5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6"/>
            <c:invertIfNegative val="0"/>
            <c:bubble3D val="0"/>
            <c:spPr>
              <a:solidFill>
                <a:schemeClr val="accent2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Lbls>
            <c:dLbl>
              <c:idx val="0"/>
              <c:layout>
                <c:manualLayout>
                  <c:x val="0"/>
                  <c:y val="-0.265873015873015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7322404371585202E-3"/>
                  <c:y val="-0.361111111111111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0018099206310814E-16"/>
                  <c:y val="-0.388888888888888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7322404371584699E-3"/>
                  <c:y val="-0.3373015873015873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0018099206310814E-16"/>
                  <c:y val="-0.3650793650793650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5432098765432098E-3"/>
                  <c:y val="-0.3872325072034393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chemeClr val="tx1"/>
                        </a:solidFill>
                      </a:rPr>
                      <a:t>63</a:t>
                    </a:r>
                    <a:endParaRPr lang="ru-RU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6"/>
              <c:layout>
                <c:manualLayout>
                  <c:x val="3.0864197530865328E-3"/>
                  <c:y val="-0.4068747358297008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rPr>
                      <a:t>68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45</c:v>
                </c:pt>
                <c:pt idx="1">
                  <c:v>61</c:v>
                </c:pt>
                <c:pt idx="2">
                  <c:v>67</c:v>
                </c:pt>
                <c:pt idx="3">
                  <c:v>56</c:v>
                </c:pt>
                <c:pt idx="4">
                  <c:v>62</c:v>
                </c:pt>
                <c:pt idx="5">
                  <c:v>63</c:v>
                </c:pt>
                <c:pt idx="6">
                  <c:v>68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18168576"/>
        <c:axId val="118182656"/>
      </c:barChart>
      <c:catAx>
        <c:axId val="118168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8182656"/>
        <c:crosses val="autoZero"/>
        <c:auto val="1"/>
        <c:lblAlgn val="ctr"/>
        <c:lblOffset val="100"/>
        <c:noMultiLvlLbl val="0"/>
      </c:catAx>
      <c:valAx>
        <c:axId val="118182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81685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800">
                <a:solidFill>
                  <a:schemeClr val="tx2">
                    <a:lumMod val="50000"/>
                  </a:schemeClr>
                </a:solidFill>
              </a:rPr>
              <a:t>Средние</a:t>
            </a:r>
            <a:r>
              <a:rPr lang="ru-RU" sz="2800" baseline="0">
                <a:solidFill>
                  <a:schemeClr val="tx2">
                    <a:lumMod val="50000"/>
                  </a:schemeClr>
                </a:solidFill>
              </a:rPr>
              <a:t> баллы по предметам</a:t>
            </a:r>
            <a:endParaRPr lang="ru-RU" sz="2800">
              <a:solidFill>
                <a:schemeClr val="tx2">
                  <a:lumMod val="50000"/>
                </a:schemeClr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Английский язык</c:v>
                </c:pt>
                <c:pt idx="1">
                  <c:v>Информатика</c:v>
                </c:pt>
                <c:pt idx="2">
                  <c:v>История</c:v>
                </c:pt>
                <c:pt idx="3">
                  <c:v>Обществознание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65</c:v>
                </c:pt>
                <c:pt idx="1">
                  <c:v>74</c:v>
                </c:pt>
                <c:pt idx="2">
                  <c:v>56</c:v>
                </c:pt>
                <c:pt idx="3">
                  <c:v>59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Английский язык</c:v>
                </c:pt>
                <c:pt idx="1">
                  <c:v>Информатика</c:v>
                </c:pt>
                <c:pt idx="2">
                  <c:v>История</c:v>
                </c:pt>
                <c:pt idx="3">
                  <c:v>Обществознание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68</c:v>
                </c:pt>
                <c:pt idx="1">
                  <c:v>74</c:v>
                </c:pt>
                <c:pt idx="2">
                  <c:v>62</c:v>
                </c:pt>
                <c:pt idx="3">
                  <c:v>61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Английский язык</c:v>
                </c:pt>
                <c:pt idx="1">
                  <c:v>Информатика</c:v>
                </c:pt>
                <c:pt idx="2">
                  <c:v>История</c:v>
                </c:pt>
                <c:pt idx="3">
                  <c:v>Обществознание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76</c:v>
                </c:pt>
                <c:pt idx="1">
                  <c:v>66</c:v>
                </c:pt>
                <c:pt idx="2">
                  <c:v>68</c:v>
                </c:pt>
                <c:pt idx="3">
                  <c:v>69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39936000"/>
        <c:axId val="39937536"/>
      </c:barChart>
      <c:catAx>
        <c:axId val="399360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9937536"/>
        <c:crosses val="autoZero"/>
        <c:auto val="1"/>
        <c:lblAlgn val="ctr"/>
        <c:lblOffset val="100"/>
        <c:noMultiLvlLbl val="0"/>
      </c:catAx>
      <c:valAx>
        <c:axId val="399375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9936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2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Средние</a:t>
            </a:r>
            <a:r>
              <a:rPr lang="ru-RU" sz="2800" baseline="0" dirty="0">
                <a:solidFill>
                  <a:schemeClr val="tx2">
                    <a:lumMod val="50000"/>
                  </a:schemeClr>
                </a:solidFill>
              </a:rPr>
              <a:t> баллы по предметам</a:t>
            </a:r>
            <a:endParaRPr lang="ru-RU" sz="2800" dirty="0">
              <a:solidFill>
                <a:schemeClr val="tx2">
                  <a:lumMod val="50000"/>
                </a:schemeClr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Литература</c:v>
                </c:pt>
                <c:pt idx="1">
                  <c:v>Химия</c:v>
                </c:pt>
                <c:pt idx="2">
                  <c:v>Биология</c:v>
                </c:pt>
                <c:pt idx="3">
                  <c:v>Физика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53</c:v>
                </c:pt>
                <c:pt idx="1">
                  <c:v>69</c:v>
                </c:pt>
                <c:pt idx="2">
                  <c:v>53</c:v>
                </c:pt>
                <c:pt idx="3">
                  <c:v>57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Литература</c:v>
                </c:pt>
                <c:pt idx="1">
                  <c:v>Химия</c:v>
                </c:pt>
                <c:pt idx="2">
                  <c:v>Биология</c:v>
                </c:pt>
                <c:pt idx="3">
                  <c:v>Физика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58</c:v>
                </c:pt>
                <c:pt idx="1">
                  <c:v>67</c:v>
                </c:pt>
                <c:pt idx="2">
                  <c:v>60</c:v>
                </c:pt>
                <c:pt idx="3">
                  <c:v>47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Литература</c:v>
                </c:pt>
                <c:pt idx="1">
                  <c:v>Химия</c:v>
                </c:pt>
                <c:pt idx="2">
                  <c:v>Биология</c:v>
                </c:pt>
                <c:pt idx="3">
                  <c:v>Физика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53</c:v>
                </c:pt>
                <c:pt idx="1">
                  <c:v>38</c:v>
                </c:pt>
                <c:pt idx="2">
                  <c:v>54</c:v>
                </c:pt>
                <c:pt idx="3">
                  <c:v>51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42957056"/>
        <c:axId val="42967040"/>
      </c:barChart>
      <c:catAx>
        <c:axId val="429570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967040"/>
        <c:crosses val="autoZero"/>
        <c:auto val="1"/>
        <c:lblAlgn val="ctr"/>
        <c:lblOffset val="100"/>
        <c:noMultiLvlLbl val="0"/>
      </c:catAx>
      <c:valAx>
        <c:axId val="429670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957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2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cap="all" baseline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800">
                <a:solidFill>
                  <a:schemeClr val="tx2">
                    <a:lumMod val="50000"/>
                  </a:schemeClr>
                </a:solidFill>
              </a:rPr>
              <a:t>ГИА-9: выбор предметов</a:t>
            </a:r>
          </a:p>
        </c:rich>
      </c:tx>
      <c:layout>
        <c:manualLayout>
          <c:xMode val="edge"/>
          <c:yMode val="edge"/>
          <c:x val="0.27918686623664746"/>
          <c:y val="4.814814814814814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31861384514435698"/>
          <c:y val="0.27075865516810399"/>
          <c:w val="0.37203156897054535"/>
          <c:h val="0.6377684039495062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Предметы ОГЭ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0"/>
              <c:layout>
                <c:manualLayout>
                  <c:x val="4.918942032398399E-2"/>
                  <c:y val="1.851851851851851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6864944111080225E-2"/>
                  <c:y val="-1.851851851851851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4324720555401123E-3"/>
                  <c:y val="3.703703703703703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9513652194390418E-2"/>
                  <c:y val="1.851851851851851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</c:extLst>
            </c:dLbl>
            <c:dLbl>
              <c:idx val="4"/>
              <c:layout>
                <c:manualLayout>
                  <c:x val="-8.8540956583171196E-2"/>
                  <c:y val="2.592592592592592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8.432472055540112E-2"/>
                  <c:y val="2.037037037037030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0.10400048868499474"/>
                  <c:y val="-7.962962962962966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6378596305470615E-2"/>
                  <c:y val="-5.74074074074074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9.837884064796798E-3"/>
                  <c:y val="-7.222222222222221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Английский язык </c:v>
                </c:pt>
                <c:pt idx="1">
                  <c:v>География</c:v>
                </c:pt>
                <c:pt idx="2">
                  <c:v>Обществознание </c:v>
                </c:pt>
                <c:pt idx="3">
                  <c:v>Информатика </c:v>
                </c:pt>
                <c:pt idx="4">
                  <c:v>Биология</c:v>
                </c:pt>
                <c:pt idx="5">
                  <c:v>Химия</c:v>
                </c:pt>
                <c:pt idx="6">
                  <c:v>Физика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21</c:v>
                </c:pt>
                <c:pt idx="1">
                  <c:v>39</c:v>
                </c:pt>
                <c:pt idx="2">
                  <c:v>31</c:v>
                </c:pt>
                <c:pt idx="3">
                  <c:v>44</c:v>
                </c:pt>
                <c:pt idx="4">
                  <c:v>22</c:v>
                </c:pt>
                <c:pt idx="5">
                  <c:v>10</c:v>
                </c:pt>
                <c:pt idx="6">
                  <c:v>3</c:v>
                </c:pt>
              </c:numCache>
            </c:numRef>
          </c:val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C3D47F-DB56-4EAD-AAA1-E13DA3986358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62290A-7CCB-4F9D-8EF2-60DB81B9EB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366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Особенности этого года:</a:t>
            </a:r>
          </a:p>
          <a:p>
            <a:pPr marL="171450" indent="-171450">
              <a:buFontTx/>
              <a:buChar char="-"/>
            </a:pPr>
            <a:r>
              <a:rPr lang="ru-RU" dirty="0" smtClean="0"/>
              <a:t>Было много отказов</a:t>
            </a:r>
            <a:r>
              <a:rPr lang="ru-RU" baseline="0" dirty="0" smtClean="0"/>
              <a:t> (заранее выбирали много предметов, не по профилю, отказалась только часть)</a:t>
            </a:r>
          </a:p>
          <a:p>
            <a:pPr marL="171450" indent="-171450">
              <a:buFontTx/>
              <a:buChar char="-"/>
            </a:pPr>
            <a:r>
              <a:rPr lang="ru-RU" baseline="0" dirty="0" smtClean="0"/>
              <a:t>Выросло количество сдающих физику (в 2,5 раза), биологию (в 1,5 раза), профильная математика на 10 человек больше, английский язык на 2 человека больше, обществознание на 3 человека больше.</a:t>
            </a:r>
          </a:p>
          <a:p>
            <a:pPr marL="171450" indent="-171450">
              <a:buFontTx/>
              <a:buChar char="-"/>
            </a:pPr>
            <a:r>
              <a:rPr lang="ru-RU" baseline="0" dirty="0" smtClean="0"/>
              <a:t>Сократилось в 2 раза количество сдающих литературу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62290A-7CCB-4F9D-8EF2-60DB81B9EB1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7408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 всем предметам средний балл по России снизился.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62290A-7CCB-4F9D-8EF2-60DB81B9EB1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6854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Средний балл по России по физике, биологии повысился по сравнению с прошлым годом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62290A-7CCB-4F9D-8EF2-60DB81B9EB18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84546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прошлом году было 20% таких результатов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62290A-7CCB-4F9D-8EF2-60DB81B9EB1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62779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сравнении с прошлым годом увеличилось число,</a:t>
            </a:r>
            <a:r>
              <a:rPr lang="ru-RU" baseline="0" dirty="0" smtClean="0"/>
              <a:t> выбравших такие предметы как информатика (25/33/44), география (32/42/39), обществознание (31/40/31), биология (14/22), английский язык (14/21).</a:t>
            </a:r>
          </a:p>
          <a:p>
            <a:r>
              <a:rPr lang="ru-RU" baseline="0" dirty="0" smtClean="0"/>
              <a:t>Уменьшилось количество выбравших биологию (19/14), литературу (11/3), химию (14/4) и особенно английский язык (38/14).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62290A-7CCB-4F9D-8EF2-60DB81B9EB18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8594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solidFill>
                  <a:schemeClr val="tx2">
                    <a:lumMod val="50000"/>
                  </a:schemeClr>
                </a:solidFill>
              </a:rPr>
              <a:t>ИТОГИ ГИА-2024</a:t>
            </a:r>
            <a:endParaRPr lang="ru-RU" sz="6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183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0497267"/>
              </p:ext>
            </p:extLst>
          </p:nvPr>
        </p:nvGraphicFramePr>
        <p:xfrm>
          <a:off x="-684584" y="0"/>
          <a:ext cx="9577064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9912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tx2">
                    <a:lumMod val="50000"/>
                  </a:schemeClr>
                </a:solidFill>
              </a:rPr>
              <a:t>Русский язык</a:t>
            </a:r>
            <a:endParaRPr lang="ru-RU" sz="4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323269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683568" y="6093296"/>
            <a:ext cx="80032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Средний балл по России – 63,88</a:t>
            </a: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1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tx2">
                    <a:lumMod val="50000"/>
                  </a:schemeClr>
                </a:solidFill>
              </a:rPr>
              <a:t>Математика профильная</a:t>
            </a:r>
            <a:endParaRPr lang="ru-RU" sz="4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111049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635896" y="6165304"/>
            <a:ext cx="5050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>
                <a:solidFill>
                  <a:srgbClr val="002060"/>
                </a:solidFill>
              </a:rPr>
              <a:t>Средний балл по России – 62,55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44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7682091"/>
              </p:ext>
            </p:extLst>
          </p:nvPr>
        </p:nvGraphicFramePr>
        <p:xfrm>
          <a:off x="206434" y="227781"/>
          <a:ext cx="8867328" cy="56494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15008" y="5877272"/>
            <a:ext cx="8928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Средний балл по России: обществознание – 56,05, история – 57,19, информатика – 54,49, английский язык – 65,39</a:t>
            </a: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76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6689157"/>
              </p:ext>
            </p:extLst>
          </p:nvPr>
        </p:nvGraphicFramePr>
        <p:xfrm>
          <a:off x="721850" y="260648"/>
          <a:ext cx="8435280" cy="55774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31032" y="5877271"/>
            <a:ext cx="8712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Средний балл по России: физика – 63,21, биология – 54,13, химия – 56,55, литература – 60,92</a:t>
            </a: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9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Результаты ЕГЭ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600200"/>
            <a:ext cx="7344816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90-100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баллов –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8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результатов </a:t>
            </a:r>
          </a:p>
          <a:p>
            <a:pPr marL="0" indent="0">
              <a:buNone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  (4 % от общего количества)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80-89 баллов –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19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результатов </a:t>
            </a:r>
          </a:p>
          <a:p>
            <a:pPr marL="0" indent="0">
              <a:buNone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  (9 % от общего количества)</a:t>
            </a:r>
          </a:p>
          <a:p>
            <a:pPr marL="0" indent="0">
              <a:buNone/>
            </a:pPr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Всего результатов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&gt; 80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баллов –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27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  (13 % от общего количества)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75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3943846"/>
              </p:ext>
            </p:extLst>
          </p:nvPr>
        </p:nvGraphicFramePr>
        <p:xfrm>
          <a:off x="107504" y="0"/>
          <a:ext cx="9036496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5985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62068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Средний балл по предметам ОГЭ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9923033"/>
              </p:ext>
            </p:extLst>
          </p:nvPr>
        </p:nvGraphicFramePr>
        <p:xfrm>
          <a:off x="323528" y="655951"/>
          <a:ext cx="8445624" cy="59586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09354"/>
                <a:gridCol w="2023244"/>
                <a:gridCol w="1806513"/>
                <a:gridCol w="1806513"/>
              </a:tblGrid>
              <a:tr h="2488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ru-RU" sz="28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2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28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28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4885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Русский язык</a:t>
                      </a:r>
                      <a:endParaRPr lang="ru-RU" sz="28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4,02</a:t>
                      </a:r>
                      <a:endParaRPr lang="ru-RU" sz="28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4,24</a:t>
                      </a:r>
                      <a:endParaRPr lang="ru-RU" sz="28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4,01</a:t>
                      </a:r>
                      <a:endParaRPr lang="ru-RU" sz="2800" b="1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77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Математика </a:t>
                      </a:r>
                      <a:endParaRPr lang="ru-RU" sz="28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3,9</a:t>
                      </a:r>
                      <a:endParaRPr lang="ru-RU" sz="28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3,76</a:t>
                      </a:r>
                      <a:endParaRPr lang="ru-RU" sz="28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3,85</a:t>
                      </a:r>
                      <a:endParaRPr lang="ru-RU" sz="28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77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Английский язык</a:t>
                      </a:r>
                      <a:endParaRPr lang="ru-RU" sz="28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4,3</a:t>
                      </a:r>
                      <a:endParaRPr lang="ru-RU" sz="28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</a:t>
                      </a:r>
                      <a:endParaRPr lang="ru-RU" sz="28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4,48</a:t>
                      </a:r>
                      <a:endParaRPr lang="ru-RU" sz="2800" b="1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77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История </a:t>
                      </a:r>
                      <a:endParaRPr lang="ru-RU" sz="28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4,5</a:t>
                      </a:r>
                      <a:endParaRPr lang="ru-RU" sz="28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8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8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77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Обществознание </a:t>
                      </a:r>
                      <a:endParaRPr lang="ru-RU" sz="28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3,5</a:t>
                      </a:r>
                      <a:endParaRPr lang="ru-RU" sz="28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28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3,81</a:t>
                      </a:r>
                      <a:endParaRPr lang="ru-RU" sz="28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77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Литература</a:t>
                      </a:r>
                      <a:endParaRPr lang="ru-RU" sz="28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4,7</a:t>
                      </a:r>
                      <a:endParaRPr lang="ru-RU" sz="28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8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8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77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Информатика</a:t>
                      </a:r>
                      <a:endParaRPr lang="ru-RU" sz="28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4,04</a:t>
                      </a:r>
                      <a:endParaRPr lang="ru-RU" sz="28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4,15</a:t>
                      </a:r>
                      <a:endParaRPr lang="ru-RU" sz="28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3,98</a:t>
                      </a:r>
                      <a:endParaRPr lang="ru-RU" sz="2800" b="1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77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Физика</a:t>
                      </a:r>
                      <a:endParaRPr lang="ru-RU" sz="28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3,6</a:t>
                      </a:r>
                      <a:endParaRPr lang="ru-RU" sz="28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3,57</a:t>
                      </a:r>
                      <a:endParaRPr lang="ru-RU" sz="28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3,67</a:t>
                      </a:r>
                      <a:endParaRPr lang="ru-RU" sz="28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77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Химия</a:t>
                      </a:r>
                      <a:endParaRPr lang="ru-RU" sz="28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4,2</a:t>
                      </a:r>
                      <a:endParaRPr lang="ru-RU" sz="28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28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4,4</a:t>
                      </a:r>
                      <a:endParaRPr lang="ru-RU" sz="2800" b="1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77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Биология</a:t>
                      </a:r>
                      <a:endParaRPr lang="ru-RU" sz="28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4,07</a:t>
                      </a:r>
                      <a:endParaRPr lang="ru-RU" sz="28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4,07</a:t>
                      </a:r>
                      <a:endParaRPr lang="ru-RU" sz="28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4,14</a:t>
                      </a:r>
                      <a:endParaRPr lang="ru-RU" sz="28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77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География</a:t>
                      </a:r>
                      <a:endParaRPr lang="ru-RU" sz="28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4,2</a:t>
                      </a:r>
                      <a:endParaRPr lang="ru-RU" sz="28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3,97</a:t>
                      </a:r>
                      <a:endParaRPr lang="ru-RU" sz="28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4,05</a:t>
                      </a:r>
                      <a:endParaRPr lang="ru-RU" sz="28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604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798</TotalTime>
  <Words>359</Words>
  <Application>Microsoft Office PowerPoint</Application>
  <PresentationFormat>Экран (4:3)</PresentationFormat>
  <Paragraphs>111</Paragraphs>
  <Slides>9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ИТОГИ ГИА-2024</vt:lpstr>
      <vt:lpstr>Презентация PowerPoint</vt:lpstr>
      <vt:lpstr>Русский язык</vt:lpstr>
      <vt:lpstr>Математика профильная</vt:lpstr>
      <vt:lpstr>Презентация PowerPoint</vt:lpstr>
      <vt:lpstr>Презентация PowerPoint</vt:lpstr>
      <vt:lpstr>Результаты ЕГЭ</vt:lpstr>
      <vt:lpstr>Презентация PowerPoint</vt:lpstr>
      <vt:lpstr>Средний балл по предметам ОГЭ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Беляшова Татьяна Анатольевна</dc:creator>
  <cp:lastModifiedBy>Беляшова Татьяна Анатольевна</cp:lastModifiedBy>
  <cp:revision>73</cp:revision>
  <dcterms:created xsi:type="dcterms:W3CDTF">2022-07-08T09:41:48Z</dcterms:created>
  <dcterms:modified xsi:type="dcterms:W3CDTF">2024-11-07T09:20:46Z</dcterms:modified>
</cp:coreProperties>
</file>