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4" r:id="rId5"/>
    <p:sldId id="263" r:id="rId6"/>
    <p:sldId id="265" r:id="rId7"/>
    <p:sldId id="271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5" autoAdjust="0"/>
  </p:normalViewPr>
  <p:slideViewPr>
    <p:cSldViewPr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ГИА-11: выбор предметов</a:t>
            </a:r>
          </a:p>
        </c:rich>
      </c:tx>
      <c:layout>
        <c:manualLayout>
          <c:xMode val="edge"/>
          <c:yMode val="edge"/>
          <c:x val="0.3298032674732047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 предметов ЕГЭ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1717311276190697E-2"/>
                  <c:y val="1.8518518518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Обществознание</c:v>
                </c:pt>
                <c:pt idx="1">
                  <c:v>Математика профильная</c:v>
                </c:pt>
                <c:pt idx="2">
                  <c:v>Английский язык 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Химия</c:v>
                </c:pt>
                <c:pt idx="6">
                  <c:v>Информатика </c:v>
                </c:pt>
                <c:pt idx="7">
                  <c:v>Литература</c:v>
                </c:pt>
                <c:pt idx="8">
                  <c:v>Физика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</c:v>
                </c:pt>
                <c:pt idx="1">
                  <c:v>33</c:v>
                </c:pt>
                <c:pt idx="2">
                  <c:v>25</c:v>
                </c:pt>
                <c:pt idx="3">
                  <c:v>13</c:v>
                </c:pt>
                <c:pt idx="4">
                  <c:v>7</c:v>
                </c:pt>
                <c:pt idx="5">
                  <c:v>7</c:v>
                </c:pt>
                <c:pt idx="6">
                  <c:v>11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4.6296296296296441E-3"/>
                  <c:y val="-0.36941375791185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196E-3"/>
                  <c:y val="-0.370575941517860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64197530864196E-3"/>
                  <c:y val="-0.422561342193915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322105570138197E-3"/>
                  <c:y val="-0.371738125123868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432098765430968E-3"/>
                  <c:y val="-0.285682185205667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432098765432098E-3"/>
                  <c:y val="-0.185198155619036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6296296296296294E-3"/>
                  <c:y val="-0.11504733909667401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70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79</c:v>
                </c:pt>
                <c:pt idx="1">
                  <c:v>79</c:v>
                </c:pt>
                <c:pt idx="2">
                  <c:v>81</c:v>
                </c:pt>
                <c:pt idx="3">
                  <c:v>79</c:v>
                </c:pt>
                <c:pt idx="4">
                  <c:v>76</c:v>
                </c:pt>
                <c:pt idx="5">
                  <c:v>73</c:v>
                </c:pt>
                <c:pt idx="6">
                  <c:v>70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881088"/>
        <c:axId val="117895168"/>
      </c:barChart>
      <c:catAx>
        <c:axId val="11788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95168"/>
        <c:crosses val="autoZero"/>
        <c:auto val="1"/>
        <c:lblAlgn val="ctr"/>
        <c:lblOffset val="100"/>
        <c:noMultiLvlLbl val="0"/>
      </c:catAx>
      <c:valAx>
        <c:axId val="11789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8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E26B3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-0.26587301587301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322404371585202E-3"/>
                  <c:y val="-0.3611111111111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018099206310814E-16"/>
                  <c:y val="-0.3888888888888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322404371584699E-3"/>
                  <c:y val="-0.33730158730158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018099206310814E-16"/>
                  <c:y val="-0.365079365079365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432098765432098E-3"/>
                  <c:y val="-0.387232507203439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63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3.0864197530865328E-3"/>
                  <c:y val="-0.4068747358297008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68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61</c:v>
                </c:pt>
                <c:pt idx="2">
                  <c:v>67</c:v>
                </c:pt>
                <c:pt idx="3">
                  <c:v>56</c:v>
                </c:pt>
                <c:pt idx="4">
                  <c:v>62</c:v>
                </c:pt>
                <c:pt idx="5">
                  <c:v>63</c:v>
                </c:pt>
                <c:pt idx="6">
                  <c:v>68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8168576"/>
        <c:axId val="118182656"/>
      </c:barChart>
      <c:catAx>
        <c:axId val="11816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182656"/>
        <c:crosses val="autoZero"/>
        <c:auto val="1"/>
        <c:lblAlgn val="ctr"/>
        <c:lblOffset val="100"/>
        <c:noMultiLvlLbl val="0"/>
      </c:catAx>
      <c:valAx>
        <c:axId val="11818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16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Средние</a:t>
            </a:r>
            <a:r>
              <a:rPr lang="ru-RU" sz="2800" baseline="0">
                <a:solidFill>
                  <a:schemeClr val="tx2">
                    <a:lumMod val="50000"/>
                  </a:schemeClr>
                </a:solidFill>
              </a:rPr>
              <a:t> баллы по предметам</a:t>
            </a:r>
            <a:endParaRPr lang="ru-RU" sz="2800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Английский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74</c:v>
                </c:pt>
                <c:pt idx="2">
                  <c:v>56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Английский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</c:v>
                </c:pt>
                <c:pt idx="1">
                  <c:v>74</c:v>
                </c:pt>
                <c:pt idx="2">
                  <c:v>62</c:v>
                </c:pt>
                <c:pt idx="3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Английский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Обществознание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76</c:v>
                </c:pt>
                <c:pt idx="1">
                  <c:v>66</c:v>
                </c:pt>
                <c:pt idx="2">
                  <c:v>68</c:v>
                </c:pt>
                <c:pt idx="3">
                  <c:v>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39936000"/>
        <c:axId val="39937536"/>
      </c:barChart>
      <c:catAx>
        <c:axId val="3993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37536"/>
        <c:crosses val="autoZero"/>
        <c:auto val="1"/>
        <c:lblAlgn val="ctr"/>
        <c:lblOffset val="100"/>
        <c:noMultiLvlLbl val="0"/>
      </c:catAx>
      <c:valAx>
        <c:axId val="39937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3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Средние</a:t>
            </a:r>
            <a:r>
              <a:rPr lang="ru-RU" sz="2800" baseline="0" dirty="0">
                <a:solidFill>
                  <a:schemeClr val="tx2">
                    <a:lumMod val="50000"/>
                  </a:schemeClr>
                </a:solidFill>
              </a:rPr>
              <a:t> баллы по предметам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Литература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Физика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69</c:v>
                </c:pt>
                <c:pt idx="2">
                  <c:v>53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Литература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Физика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</c:v>
                </c:pt>
                <c:pt idx="1">
                  <c:v>67</c:v>
                </c:pt>
                <c:pt idx="2">
                  <c:v>60</c:v>
                </c:pt>
                <c:pt idx="3">
                  <c:v>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Литература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Физика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53</c:v>
                </c:pt>
                <c:pt idx="1">
                  <c:v>38</c:v>
                </c:pt>
                <c:pt idx="2">
                  <c:v>54</c:v>
                </c:pt>
                <c:pt idx="3">
                  <c:v>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42957056"/>
        <c:axId val="42967040"/>
      </c:barChart>
      <c:catAx>
        <c:axId val="4295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67040"/>
        <c:crosses val="autoZero"/>
        <c:auto val="1"/>
        <c:lblAlgn val="ctr"/>
        <c:lblOffset val="100"/>
        <c:noMultiLvlLbl val="0"/>
      </c:catAx>
      <c:valAx>
        <c:axId val="4296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5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>
                <a:solidFill>
                  <a:schemeClr val="tx2">
                    <a:lumMod val="50000"/>
                  </a:schemeClr>
                </a:solidFill>
              </a:rPr>
              <a:t>ГИА-9: выбор предметов</a:t>
            </a:r>
          </a:p>
        </c:rich>
      </c:tx>
      <c:layout>
        <c:manualLayout>
          <c:xMode val="edge"/>
          <c:yMode val="edge"/>
          <c:x val="0.27918686623664746"/>
          <c:y val="4.81481481481481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1861384514435698"/>
          <c:y val="0.27075865516810399"/>
          <c:w val="0.37203156897054535"/>
          <c:h val="0.637768403949506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Предметы ОГЭ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4.918942032398399E-2"/>
                  <c:y val="1.85185185185185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864944111080225E-2"/>
                  <c:y val="-1.8518518518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324720555401123E-3"/>
                  <c:y val="3.70370370370370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513652194390418E-2"/>
                  <c:y val="1.8518518518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>
                <c:manualLayout>
                  <c:x val="-8.8540956583171196E-2"/>
                  <c:y val="2.5925925925925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432472055540112E-2"/>
                  <c:y val="2.03703703703703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0400048868499474"/>
                  <c:y val="-7.96296296296296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378596305470615E-2"/>
                  <c:y val="-5.7407407407407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837884064796798E-3"/>
                  <c:y val="-7.2222222222222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Английский язык </c:v>
                </c:pt>
                <c:pt idx="1">
                  <c:v>География</c:v>
                </c:pt>
                <c:pt idx="2">
                  <c:v>Обществознание </c:v>
                </c:pt>
                <c:pt idx="3">
                  <c:v>Информатика </c:v>
                </c:pt>
                <c:pt idx="4">
                  <c:v>Биология</c:v>
                </c:pt>
                <c:pt idx="5">
                  <c:v>Химия</c:v>
                </c:pt>
                <c:pt idx="6">
                  <c:v>Физика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</c:v>
                </c:pt>
                <c:pt idx="1">
                  <c:v>39</c:v>
                </c:pt>
                <c:pt idx="2">
                  <c:v>31</c:v>
                </c:pt>
                <c:pt idx="3">
                  <c:v>44</c:v>
                </c:pt>
                <c:pt idx="4">
                  <c:v>22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3D47F-DB56-4EAD-AAA1-E13DA3986358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2290A-7CCB-4F9D-8EF2-60DB81B9EB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6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Особенности этого года: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Было много отказов</a:t>
            </a:r>
            <a:r>
              <a:rPr lang="ru-RU" baseline="0" dirty="0" smtClean="0"/>
              <a:t> (заранее выбирали много предметов, не по профилю, отказалась только часть)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Выросло количество сдающих физику (в 2,5 раза), биологию (в 1,5 раза), профильная математика на 10 человек больше, английский язык на 2 человека больше, обществознание на 3 человека больше.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Сократилось в 2 раза количество сдающих литературу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0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всем предметам средний балл по России снизился.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54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Средний балл по России по физике, биологии повысился по сравнению с прошлым годом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5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прошлом году было 20% таких результатов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7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сравнении с прошлым годом увеличилось число,</a:t>
            </a:r>
            <a:r>
              <a:rPr lang="ru-RU" baseline="0" dirty="0" smtClean="0"/>
              <a:t> выбравших такие предметы как информатика (25/33/44), география (32/42/39), обществознание (31/40/31), биология (14/22), английский язык (14/21).</a:t>
            </a:r>
          </a:p>
          <a:p>
            <a:r>
              <a:rPr lang="ru-RU" baseline="0" dirty="0" smtClean="0"/>
              <a:t>Уменьшилось количество выбравших биологию (19/14), литературу (11/3), химию (14/4) и особенно английский язык (38/14).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2290A-7CCB-4F9D-8EF2-60DB81B9EB1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9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ИТОГИ ГИА-2024</a:t>
            </a:r>
            <a:endParaRPr lang="ru-RU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8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497267"/>
              </p:ext>
            </p:extLst>
          </p:nvPr>
        </p:nvGraphicFramePr>
        <p:xfrm>
          <a:off x="-684584" y="0"/>
          <a:ext cx="957706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1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Русский язык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326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6093296"/>
            <a:ext cx="8003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России – 63,88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Математика профильная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1104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35896" y="6165304"/>
            <a:ext cx="505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Средний балл по России – 62,55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682091"/>
              </p:ext>
            </p:extLst>
          </p:nvPr>
        </p:nvGraphicFramePr>
        <p:xfrm>
          <a:off x="206434" y="227781"/>
          <a:ext cx="8867328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5008" y="5877272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России: обществознание – 56,05, история – 57,19, информатика – 54,49, английский язык – 65,39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7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689157"/>
              </p:ext>
            </p:extLst>
          </p:nvPr>
        </p:nvGraphicFramePr>
        <p:xfrm>
          <a:off x="721850" y="260648"/>
          <a:ext cx="843528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1032" y="5877271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России: физика – 63,21, биология – 54,13, химия – 56,55, литература – 60,92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Результаты ЕГЭ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34481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90-100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баллов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результатов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(4 % от общего количества)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80-89 баллов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результатов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(9 % от общего количества)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Всего результатов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&gt; 80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баллов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(13 % от общего количества)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943846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8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Средний балл по предметам ОГЭ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923033"/>
              </p:ext>
            </p:extLst>
          </p:nvPr>
        </p:nvGraphicFramePr>
        <p:xfrm>
          <a:off x="323528" y="655951"/>
          <a:ext cx="8445624" cy="5958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9354"/>
                <a:gridCol w="2023244"/>
                <a:gridCol w="1806513"/>
                <a:gridCol w="1806513"/>
              </a:tblGrid>
              <a:tr h="248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8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4,02</a:t>
                      </a:r>
                      <a:endParaRPr lang="ru-RU" sz="2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4,24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4,01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Математика 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3,85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4,3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4,48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История 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Обществознание 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4,04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3,98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3,67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4,07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4,14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2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4,05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359</Words>
  <Application>Microsoft Office PowerPoint</Application>
  <PresentationFormat>Экран (4:3)</PresentationFormat>
  <Paragraphs>111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ИТОГИ ГИА-2024</vt:lpstr>
      <vt:lpstr>Презентация PowerPoint</vt:lpstr>
      <vt:lpstr>Русский язык</vt:lpstr>
      <vt:lpstr>Математика профильная</vt:lpstr>
      <vt:lpstr>Презентация PowerPoint</vt:lpstr>
      <vt:lpstr>Презентация PowerPoint</vt:lpstr>
      <vt:lpstr>Результаты ЕГЭ</vt:lpstr>
      <vt:lpstr>Презентация PowerPoint</vt:lpstr>
      <vt:lpstr>Средний балл по предметам ОГЭ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Беляшова Татьяна Анатольевна</dc:creator>
  <cp:lastModifiedBy>Беляшова Татьяна Анатольевна</cp:lastModifiedBy>
  <cp:revision>73</cp:revision>
  <dcterms:created xsi:type="dcterms:W3CDTF">2022-07-08T09:41:48Z</dcterms:created>
  <dcterms:modified xsi:type="dcterms:W3CDTF">2024-11-07T09:20:46Z</dcterms:modified>
</cp:coreProperties>
</file>