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9" r:id="rId4"/>
    <p:sldId id="291" r:id="rId5"/>
    <p:sldId id="293" r:id="rId6"/>
    <p:sldId id="292" r:id="rId7"/>
    <p:sldId id="294" r:id="rId8"/>
    <p:sldId id="282" r:id="rId9"/>
    <p:sldId id="283" r:id="rId10"/>
    <p:sldId id="289" r:id="rId11"/>
    <p:sldId id="295" r:id="rId12"/>
    <p:sldId id="284" r:id="rId13"/>
    <p:sldId id="288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howGuides="1">
      <p:cViewPr varScale="1">
        <p:scale>
          <a:sx n="70" d="100"/>
          <a:sy n="70" d="100"/>
        </p:scale>
        <p:origin x="-456" y="-108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259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32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639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547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487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2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100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тернативный 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260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188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5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23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62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443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429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ru-RU" smtClean="0"/>
              <a:pPr/>
              <a:t>31.08.2015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3298" y="2492896"/>
            <a:ext cx="9144002" cy="292893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Питание учащихся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3298" y="5277000"/>
            <a:ext cx="9144000" cy="1066799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Изменения в Социальном Кодексе Ярославской области    от 26.02.2015</a:t>
            </a:r>
          </a:p>
          <a:p>
            <a:r>
              <a:rPr lang="ru-RU" sz="2800" b="1" dirty="0" smtClean="0"/>
              <a:t>Постановление мэрии г. Ярославля от 11.06.2015</a:t>
            </a:r>
            <a:endParaRPr lang="ru-RU" sz="2800" b="1" dirty="0"/>
          </a:p>
        </p:txBody>
      </p:sp>
      <p:pic>
        <p:nvPicPr>
          <p:cNvPr id="4" name="Picture 2" descr="http://gipoteza.net/default/articles_0/9289/main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956" y="332656"/>
            <a:ext cx="6721723" cy="41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116632"/>
            <a:ext cx="9144000" cy="93610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Льготное одноразовое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питание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 частичную плату предоставляется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категориям с соответствующими документами: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1052737"/>
            <a:ext cx="9144000" cy="5544615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5100" b="1" dirty="0" smtClean="0"/>
              <a:t>Детям одиноких родителей (матерей)</a:t>
            </a:r>
          </a:p>
          <a:p>
            <a:pPr lvl="0"/>
            <a:r>
              <a:rPr lang="ru-RU" sz="3300" dirty="0"/>
              <a:t>Заявление</a:t>
            </a:r>
          </a:p>
          <a:p>
            <a:pPr lvl="0"/>
            <a:r>
              <a:rPr lang="ru-RU" sz="3300" dirty="0"/>
              <a:t>Документ, удостоверяющий личность заявителя</a:t>
            </a:r>
          </a:p>
          <a:p>
            <a:pPr lvl="0"/>
            <a:r>
              <a:rPr lang="ru-RU" sz="3300" dirty="0"/>
              <a:t>Свидетельство о браке (свидетельство о расторжении брака либо иной документ, подтверждающий смену фамилии, имени, отчества) в случае несоответствия в свидетельстве о рождении ребенка, получающего питание, и в документе, удостоверяющем личность заявителя, фамилии, имени, отчества родителя.</a:t>
            </a:r>
          </a:p>
          <a:p>
            <a:pPr lvl="0"/>
            <a:r>
              <a:rPr lang="ru-RU" sz="3300" dirty="0"/>
              <a:t>Свидетельство о рождении </a:t>
            </a:r>
            <a:r>
              <a:rPr lang="ru-RU" sz="3300" b="1" dirty="0"/>
              <a:t>или</a:t>
            </a:r>
            <a:r>
              <a:rPr lang="ru-RU" sz="3300" dirty="0"/>
              <a:t> паспорт ребенка (не предоставляются в случае обращения за предоставлением питания самого учащегося, достигшего  возраста </a:t>
            </a:r>
            <a:r>
              <a:rPr lang="ru-RU" sz="3300" b="1" dirty="0"/>
              <a:t>18 лет</a:t>
            </a:r>
            <a:r>
              <a:rPr lang="ru-RU" sz="3300" dirty="0"/>
              <a:t>)</a:t>
            </a:r>
          </a:p>
          <a:p>
            <a:pPr lvl="0"/>
            <a:r>
              <a:rPr lang="ru-RU" sz="3300" dirty="0"/>
              <a:t>Свидетельство о рождении </a:t>
            </a:r>
            <a:r>
              <a:rPr lang="ru-RU" sz="3300" b="1" dirty="0"/>
              <a:t>и </a:t>
            </a:r>
            <a:r>
              <a:rPr lang="ru-RU" sz="3300" dirty="0"/>
              <a:t>паспорт </a:t>
            </a:r>
            <a:r>
              <a:rPr lang="ru-RU" sz="3300" dirty="0" smtClean="0"/>
              <a:t>ребенка (</a:t>
            </a:r>
            <a:r>
              <a:rPr lang="ru-RU" sz="3300" dirty="0"/>
              <a:t>при достижении  обучающимся </a:t>
            </a:r>
            <a:r>
              <a:rPr lang="ru-RU" sz="3300" b="1" dirty="0"/>
              <a:t>14 лет</a:t>
            </a:r>
            <a:r>
              <a:rPr lang="ru-RU" sz="3300" dirty="0"/>
              <a:t>)</a:t>
            </a:r>
          </a:p>
          <a:p>
            <a:pPr lvl="0"/>
            <a:r>
              <a:rPr lang="ru-RU" sz="3300" dirty="0"/>
              <a:t>Документ, подтверждающий регистрацию учащегося на территории города Ярославля по месту жительства или по месту пребывания (не предоставляется, если есть отметка в паспорте обучающегося)</a:t>
            </a:r>
          </a:p>
          <a:p>
            <a:pPr lvl="0"/>
            <a:r>
              <a:rPr lang="ru-RU" sz="3300" dirty="0"/>
              <a:t>Свидетельство об усыновлении (удочерении) </a:t>
            </a:r>
            <a:r>
              <a:rPr lang="ru-RU" sz="3300" b="1" dirty="0"/>
              <a:t>или </a:t>
            </a:r>
            <a:r>
              <a:rPr lang="ru-RU" sz="3300" dirty="0"/>
              <a:t>справка о рождении ребенка (форма № 25), выдаваемое ЗАГС, в случае, если в свидетельстве о рождении ребенка сведения об отце записаны со слов матери.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1868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805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Порядок предоставления услуги обучающимся начальной школы и детям одиноких матерей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1462089"/>
            <a:ext cx="9144000" cy="5279280"/>
          </a:xfrm>
        </p:spPr>
        <p:txBody>
          <a:bodyPr>
            <a:noAutofit/>
          </a:bodyPr>
          <a:lstStyle/>
          <a:p>
            <a:r>
              <a:rPr lang="ru-RU" b="1" dirty="0" smtClean="0"/>
              <a:t>Только в дни учебных занятий (табель посещаемости)</a:t>
            </a:r>
          </a:p>
          <a:p>
            <a:r>
              <a:rPr lang="ru-RU" b="1" dirty="0" smtClean="0"/>
              <a:t>Размер частичной платы – 50% (20+20)</a:t>
            </a:r>
          </a:p>
          <a:p>
            <a:r>
              <a:rPr lang="ru-RU" b="1" dirty="0" smtClean="0"/>
              <a:t>Бухгалтерия школы оформляет лицевой счёт и            квитанцию на оплату не позднее 1 числа месяца, в котором ребёнок будет питаться.</a:t>
            </a:r>
          </a:p>
          <a:p>
            <a:r>
              <a:rPr lang="ru-RU" b="1" dirty="0" smtClean="0"/>
              <a:t> Расчет оплаты производится с учетом учебных дней текущего месяца и 10 учебных дней следующего месяца.</a:t>
            </a:r>
          </a:p>
          <a:p>
            <a:r>
              <a:rPr lang="ru-RU" b="1" dirty="0" smtClean="0"/>
              <a:t>При наличии соответствующих документов заключается соглашение, издается приказ и со следующего дня за датой издания приказа предоставляется услуга по питанию</a:t>
            </a:r>
          </a:p>
          <a:p>
            <a:r>
              <a:rPr lang="ru-RU" b="1" dirty="0" smtClean="0"/>
              <a:t>Оплата родителями производится на основании квитанции об оплате ежемесячно в срок до 8 числа текущего месяца. Оплата за первый месяц производится в течение 3 рабочих дней со дня получения квитанции.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3875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60" y="4077218"/>
            <a:ext cx="7488832" cy="278991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karacabeykulis.com/images/14_09_2014/zeng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221" y="583129"/>
            <a:ext cx="5616624" cy="31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19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214290"/>
            <a:ext cx="9215468" cy="6455070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Бесплатное одноразовое питание предоставляется категориям с соответствующими документами: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dirty="0" smtClean="0"/>
              <a:t>Детям малоимущих семей</a:t>
            </a:r>
          </a:p>
          <a:p>
            <a:pPr lvl="0"/>
            <a:r>
              <a:rPr lang="ru-RU" sz="2400" dirty="0"/>
              <a:t>Заявление о предоставлении бесплатного питания</a:t>
            </a:r>
          </a:p>
          <a:p>
            <a:r>
              <a:rPr lang="ru-RU" sz="2400" dirty="0"/>
              <a:t>Справка  органа социальной защиты населения по месту жительства родителей (законных представителей)  о признании родителей (законных представителей) обучающегося малоимущими </a:t>
            </a:r>
            <a:r>
              <a:rPr lang="ru-RU" sz="2400" b="1" dirty="0"/>
              <a:t>или</a:t>
            </a:r>
            <a:r>
              <a:rPr lang="ru-RU" sz="2400" dirty="0"/>
              <a:t> справка, подтверждающая получение родителями (законными представителями) ежемесячного пособия на ребенка </a:t>
            </a:r>
            <a:r>
              <a:rPr lang="ru-RU" sz="2400" b="1" dirty="0"/>
              <a:t>или</a:t>
            </a:r>
            <a:r>
              <a:rPr lang="ru-RU" sz="2400" dirty="0"/>
              <a:t> единовременной выплаты к началу учебного года.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Детям – инвалидам</a:t>
            </a:r>
          </a:p>
          <a:p>
            <a:pPr lvl="0"/>
            <a:r>
              <a:rPr lang="ru-RU" sz="2400" dirty="0"/>
              <a:t>Заявление</a:t>
            </a:r>
          </a:p>
          <a:p>
            <a:r>
              <a:rPr lang="ru-RU" sz="2400" dirty="0"/>
              <a:t>Копия справки, подтверждающей факт установления инвалидности, выдаваемой учреждением медико-социальной экспертизы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Детям, находящимся под опекой, если опекуны не получают пособие</a:t>
            </a:r>
          </a:p>
          <a:p>
            <a:pPr lvl="0"/>
            <a:r>
              <a:rPr lang="ru-RU" sz="2800" dirty="0"/>
              <a:t>Заявление</a:t>
            </a:r>
          </a:p>
          <a:p>
            <a:r>
              <a:rPr lang="ru-RU" sz="2800" dirty="0"/>
              <a:t>Справка органа опеки и попечительства с указанием, что опекуну (попечителю) не назначена ежемесячная выплата на  содержание ребенка, находящегося под опекой (попечительством)</a:t>
            </a:r>
            <a:endParaRPr lang="ru-RU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7625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404664"/>
            <a:ext cx="9144000" cy="73364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Бесплатное одноразовое питание предоставляется категориям с соответствующими документами: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980729"/>
            <a:ext cx="9144000" cy="5191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Детям состоящим на учёте в противотуберкулёзном </a:t>
            </a:r>
            <a:r>
              <a:rPr lang="ru-RU" b="1" dirty="0" smtClean="0"/>
              <a:t>диспансере</a:t>
            </a:r>
          </a:p>
          <a:p>
            <a:pPr lvl="0"/>
            <a:r>
              <a:rPr lang="ru-RU" dirty="0"/>
              <a:t>Заявление</a:t>
            </a:r>
          </a:p>
          <a:p>
            <a:r>
              <a:rPr lang="ru-RU" dirty="0"/>
              <a:t>Справка медицинской организации о постановке обучающегося на учет в противотуберкулезном диспансере</a:t>
            </a:r>
            <a:endParaRPr lang="ru-RU" b="1" dirty="0"/>
          </a:p>
          <a:p>
            <a:pPr marL="45720" indent="0">
              <a:buNone/>
            </a:pPr>
            <a:r>
              <a:rPr lang="ru-RU" b="1" dirty="0"/>
              <a:t>Детям из многодетных семей(кроме многодетных малоимущих</a:t>
            </a:r>
            <a:r>
              <a:rPr lang="ru-RU" b="1" dirty="0" smtClean="0"/>
              <a:t>)</a:t>
            </a:r>
          </a:p>
          <a:p>
            <a:pPr lvl="0"/>
            <a:r>
              <a:rPr lang="ru-RU" dirty="0"/>
              <a:t>Заявление</a:t>
            </a:r>
          </a:p>
          <a:p>
            <a:pPr lvl="0"/>
            <a:r>
              <a:rPr lang="ru-RU" dirty="0"/>
              <a:t>Копия свидетельства о рождении ребенка</a:t>
            </a:r>
          </a:p>
          <a:p>
            <a:r>
              <a:rPr lang="ru-RU" dirty="0"/>
              <a:t>Копия удостоверения многодетной семьи Ярославской </a:t>
            </a:r>
            <a:r>
              <a:rPr lang="ru-RU" dirty="0" smtClean="0"/>
              <a:t>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138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116632"/>
            <a:ext cx="9144000" cy="8640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Бесплатное одноразовое питание предоставляется категориям с соответствующими документами: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980728"/>
            <a:ext cx="9144000" cy="5688631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sz="3300" b="1" dirty="0" smtClean="0"/>
              <a:t>Дети </a:t>
            </a:r>
            <a:r>
              <a:rPr lang="ru-RU" sz="3300" b="1" dirty="0"/>
              <a:t>неработающих родителей- инвалидов 1и 2й </a:t>
            </a:r>
            <a:r>
              <a:rPr lang="ru-RU" sz="3300" b="1" dirty="0" smtClean="0"/>
              <a:t>групп</a:t>
            </a:r>
          </a:p>
          <a:p>
            <a:pPr lvl="0"/>
            <a:r>
              <a:rPr lang="ru-RU" sz="2900" dirty="0"/>
              <a:t>Заявление</a:t>
            </a:r>
          </a:p>
          <a:p>
            <a:pPr lvl="0"/>
            <a:r>
              <a:rPr lang="ru-RU" sz="2900" dirty="0"/>
              <a:t>Документ, удостоверяющий личность заявителя</a:t>
            </a:r>
          </a:p>
          <a:p>
            <a:pPr lvl="0"/>
            <a:r>
              <a:rPr lang="ru-RU" sz="2900" dirty="0"/>
              <a:t>Свидетельство о браке (свидетельство о расторжении брака либо иной документ, подтверждающий смену фамилии, имени, отчества) в случае несоответствия в свидетельстве о рождении ребенка, получающего питание, и в документе, удостоверяющем личность заявителя, фамилии, имени, отчества родителя.</a:t>
            </a:r>
          </a:p>
          <a:p>
            <a:pPr lvl="0"/>
            <a:r>
              <a:rPr lang="ru-RU" sz="2900" dirty="0"/>
              <a:t>Свидетельство о рождении </a:t>
            </a:r>
            <a:r>
              <a:rPr lang="ru-RU" sz="2900" b="1" dirty="0"/>
              <a:t>или</a:t>
            </a:r>
            <a:r>
              <a:rPr lang="ru-RU" sz="2900" dirty="0"/>
              <a:t> паспорт ребенка (не предоставляются в случае обращения за предоставлением питания самого учащегося, достигшего  возраста </a:t>
            </a:r>
            <a:r>
              <a:rPr lang="ru-RU" sz="2900" b="1" dirty="0"/>
              <a:t>18 лет</a:t>
            </a:r>
            <a:r>
              <a:rPr lang="ru-RU" sz="2900" dirty="0"/>
              <a:t>)</a:t>
            </a:r>
          </a:p>
          <a:p>
            <a:pPr lvl="0"/>
            <a:r>
              <a:rPr lang="ru-RU" sz="2900" dirty="0"/>
              <a:t>Свидетельство о рождении </a:t>
            </a:r>
            <a:r>
              <a:rPr lang="ru-RU" sz="2900" b="1" dirty="0"/>
              <a:t>и </a:t>
            </a:r>
            <a:r>
              <a:rPr lang="ru-RU" sz="2900" dirty="0"/>
              <a:t>паспорт </a:t>
            </a:r>
            <a:r>
              <a:rPr lang="ru-RU" sz="2900" dirty="0" smtClean="0"/>
              <a:t>ребенка (</a:t>
            </a:r>
            <a:r>
              <a:rPr lang="ru-RU" sz="2900" dirty="0"/>
              <a:t>при достижении  обучающимся </a:t>
            </a:r>
            <a:r>
              <a:rPr lang="ru-RU" sz="2900" b="1" dirty="0"/>
              <a:t>14 лет</a:t>
            </a:r>
            <a:r>
              <a:rPr lang="ru-RU" sz="2900" dirty="0"/>
              <a:t>)</a:t>
            </a:r>
          </a:p>
          <a:p>
            <a:pPr lvl="0"/>
            <a:r>
              <a:rPr lang="ru-RU" sz="2900" dirty="0"/>
              <a:t>Документ, подтверждающий регистрацию учащегося на территории города Ярославля по месту жительства или по месту пребывания (не предоставляется, если есть отметка в паспорте обучающегося)</a:t>
            </a:r>
          </a:p>
          <a:p>
            <a:pPr lvl="0"/>
            <a:r>
              <a:rPr lang="ru-RU" sz="2900" dirty="0"/>
              <a:t>Удостоверение или справка (выписка из акта), выдаваемые федеральным государственным учреждением </a:t>
            </a:r>
            <a:r>
              <a:rPr lang="ru-RU" sz="2900" dirty="0" err="1"/>
              <a:t>медико</a:t>
            </a:r>
            <a:r>
              <a:rPr lang="ru-RU" sz="2900" dirty="0"/>
              <a:t> – социальной экспертизы, подтверждающие факт установления инвалидности.</a:t>
            </a:r>
          </a:p>
          <a:p>
            <a:pPr lvl="0"/>
            <a:r>
              <a:rPr lang="ru-RU" sz="2900" dirty="0"/>
              <a:t>Трудовая книжка (не предоставляется при предъявлении медицинского заключения, выдаваемого федеральным государственным учреждением </a:t>
            </a:r>
            <a:r>
              <a:rPr lang="ru-RU" sz="2900" dirty="0" err="1"/>
              <a:t>медико</a:t>
            </a:r>
            <a:r>
              <a:rPr lang="ru-RU" sz="2900" dirty="0"/>
              <a:t> – социальной экспертизы о признании полностью неспособным к трудовой деятельности), </a:t>
            </a:r>
            <a:r>
              <a:rPr lang="ru-RU" sz="2900" b="1" dirty="0"/>
              <a:t>либо</a:t>
            </a:r>
            <a:r>
              <a:rPr lang="ru-RU" sz="2900" dirty="0"/>
              <a:t> выписки из лицевого счета застрахованного лица установленного образца, выдаваемой региональными отделениями Пенсионного фонда РФ, содержащей нулевые значения расчетного пенсионного капитала в разделе «Сведения о состоянии расчетного пенсионного капитала» в предшествующем периоде получения питания, а для вновь подавших заявление на получение питания – в месяце, предшествующем месяцу обращения за питанием.</a:t>
            </a:r>
          </a:p>
          <a:p>
            <a:endParaRPr lang="ru-RU" sz="2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77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404664"/>
            <a:ext cx="9144000" cy="73364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Бесплатное одноразовое питание предоставляется категориям с соответствующими документами: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980728"/>
            <a:ext cx="9144000" cy="5616623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b="1" dirty="0" smtClean="0"/>
              <a:t>Дети </a:t>
            </a:r>
            <a:r>
              <a:rPr lang="ru-RU" b="1" dirty="0"/>
              <a:t>из семей граждан, подвергшихся воздействию радиации на ЧАЭС, аварии на ПО «Маяк» и сбросов радиоактивных отходов в реку </a:t>
            </a:r>
            <a:r>
              <a:rPr lang="ru-RU" b="1" dirty="0" err="1"/>
              <a:t>Теча</a:t>
            </a:r>
            <a:r>
              <a:rPr lang="ru-RU" b="1" dirty="0"/>
              <a:t>, а также ядерных испытаний на Семипалатинском </a:t>
            </a:r>
            <a:r>
              <a:rPr lang="ru-RU" b="1" dirty="0" smtClean="0"/>
              <a:t>полигоне</a:t>
            </a:r>
          </a:p>
          <a:p>
            <a:pPr lvl="0"/>
            <a:r>
              <a:rPr lang="ru-RU" dirty="0"/>
              <a:t>Заявление</a:t>
            </a:r>
          </a:p>
          <a:p>
            <a:pPr lvl="0"/>
            <a:r>
              <a:rPr lang="ru-RU" dirty="0"/>
              <a:t>Документ, удостоверяющий личность заявителя</a:t>
            </a:r>
          </a:p>
          <a:p>
            <a:pPr lvl="0"/>
            <a:r>
              <a:rPr lang="ru-RU" dirty="0"/>
              <a:t>Свидетельство о браке (свидетельство о расторжении брака либо иной документ, подтверждающий смену фамилии, имени, отчества) в случае несоответствия в свидетельстве о рождении ребенка, получающего питание, и в документе, удостоверяющем личность заявителя, фамилии, имени, отчества родителя.</a:t>
            </a:r>
          </a:p>
          <a:p>
            <a:pPr lvl="0"/>
            <a:r>
              <a:rPr lang="ru-RU" dirty="0"/>
              <a:t>Свидетельство о рождении </a:t>
            </a:r>
            <a:r>
              <a:rPr lang="ru-RU" b="1" dirty="0"/>
              <a:t>или</a:t>
            </a:r>
            <a:r>
              <a:rPr lang="ru-RU" dirty="0"/>
              <a:t> паспорт ребенка (не предоставляются в случае обращения за предоставлением питания самого учащегося, достигшего  возраста </a:t>
            </a:r>
            <a:r>
              <a:rPr lang="ru-RU" b="1" dirty="0"/>
              <a:t>18 лет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Свидетельство о рождении </a:t>
            </a:r>
            <a:r>
              <a:rPr lang="ru-RU" b="1" dirty="0"/>
              <a:t>и </a:t>
            </a:r>
            <a:r>
              <a:rPr lang="ru-RU" dirty="0"/>
              <a:t>паспорт </a:t>
            </a:r>
            <a:r>
              <a:rPr lang="ru-RU" dirty="0" smtClean="0"/>
              <a:t>ребенка (</a:t>
            </a:r>
            <a:r>
              <a:rPr lang="ru-RU" dirty="0"/>
              <a:t>при достижении  обучающимся </a:t>
            </a:r>
            <a:r>
              <a:rPr lang="ru-RU" b="1" dirty="0"/>
              <a:t>14 лет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Документ, подтверждающий регистрацию учащегося на территории города Ярославля по месту жительства или по месту пребывания (не предоставляется, если есть отметка в паспорте обучающегося)</a:t>
            </a:r>
          </a:p>
          <a:p>
            <a:pPr lvl="0"/>
            <a:r>
              <a:rPr lang="ru-RU" dirty="0"/>
              <a:t>Удостоверение, выдаваемое органами социальной защиты населения, а в случае смерти родителя (законного представителя), отнесенного к категории граждан, подвергшихся воздействию радиации, - также свидетельство о смерти.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682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404664"/>
            <a:ext cx="9144000" cy="73364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Бесплатное одноразовое питание предоставляется категориям с соответствующими документами: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980729"/>
            <a:ext cx="9144000" cy="519147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b="1" dirty="0" smtClean="0"/>
              <a:t>Дети</a:t>
            </a:r>
            <a:r>
              <a:rPr lang="ru-RU" b="1" dirty="0"/>
              <a:t>, родители которых погибли в местах ведения боевых </a:t>
            </a:r>
            <a:r>
              <a:rPr lang="ru-RU" b="1" dirty="0" smtClean="0"/>
              <a:t>действий</a:t>
            </a:r>
          </a:p>
          <a:p>
            <a:pPr lvl="0"/>
            <a:r>
              <a:rPr lang="ru-RU" dirty="0"/>
              <a:t>Заявление</a:t>
            </a:r>
          </a:p>
          <a:p>
            <a:pPr lvl="0"/>
            <a:r>
              <a:rPr lang="ru-RU" dirty="0"/>
              <a:t>Документ, удостоверяющий личность заявителя</a:t>
            </a:r>
          </a:p>
          <a:p>
            <a:pPr lvl="0"/>
            <a:r>
              <a:rPr lang="ru-RU" dirty="0"/>
              <a:t>Свидетельство о браке (свидетельство о расторжении брака либо иной документ, подтверждающий смену фамилии, имени, отчества) в случае несоответствия в свидетельстве о рождении ребенка, получающего питание, и в документе, удостоверяющем личность заявителя, фамилии, имени, отчества родителя.</a:t>
            </a:r>
          </a:p>
          <a:p>
            <a:pPr lvl="0"/>
            <a:r>
              <a:rPr lang="ru-RU" dirty="0"/>
              <a:t>Свидетельство о рождении </a:t>
            </a:r>
            <a:r>
              <a:rPr lang="ru-RU" b="1" dirty="0"/>
              <a:t>или</a:t>
            </a:r>
            <a:r>
              <a:rPr lang="ru-RU" dirty="0"/>
              <a:t> паспорт ребенка (не предоставляются в случае обращения за предоставлением питания самого учащегося, достигшего  возраста </a:t>
            </a:r>
            <a:r>
              <a:rPr lang="ru-RU" b="1" dirty="0"/>
              <a:t>18 лет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Свидетельство о рождении </a:t>
            </a:r>
            <a:r>
              <a:rPr lang="ru-RU" b="1" dirty="0"/>
              <a:t>и </a:t>
            </a:r>
            <a:r>
              <a:rPr lang="ru-RU" dirty="0"/>
              <a:t>паспорт </a:t>
            </a:r>
            <a:r>
              <a:rPr lang="ru-RU" dirty="0" smtClean="0"/>
              <a:t>ребенка (</a:t>
            </a:r>
            <a:r>
              <a:rPr lang="ru-RU" dirty="0"/>
              <a:t>при достижении  обучающимся </a:t>
            </a:r>
            <a:r>
              <a:rPr lang="ru-RU" b="1" dirty="0"/>
              <a:t>14 лет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Документ, подтверждающий регистрацию учащегося на территории города Ярославля по месту жительства или по месту пребывания (не предоставляется, если есть отметка в паспорте обучающегося)</a:t>
            </a:r>
          </a:p>
          <a:p>
            <a:pPr lvl="0"/>
            <a:r>
              <a:rPr lang="ru-RU" dirty="0"/>
              <a:t>Свидетельство о смерти родителя (законного представителя)</a:t>
            </a:r>
          </a:p>
          <a:p>
            <a:pPr lvl="0"/>
            <a:r>
              <a:rPr lang="ru-RU" dirty="0"/>
              <a:t>Документ,  подтверждающий исполнение родителем обязанностей военной службы (служебных обязанностей) в местах ведения боевых действий, перечень которых установлен Федеральным законом от 12.01.1995 №5-ФЗ «О ветеранах»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57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60648"/>
            <a:ext cx="9144000" cy="782960"/>
          </a:xfrm>
        </p:spPr>
        <p:txBody>
          <a:bodyPr>
            <a:normAutofit/>
          </a:bodyPr>
          <a:lstStyle/>
          <a:p>
            <a:pPr marL="45720" algn="ctr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Бесплатное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двухразовое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питание предоставляется категориям с соответствующими документами: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818" y="1196752"/>
            <a:ext cx="9144000" cy="547550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800" b="1" dirty="0"/>
              <a:t>Детям из многодетных семей, имеющих статус </a:t>
            </a:r>
            <a:r>
              <a:rPr lang="ru-RU" sz="2800" b="1" dirty="0" smtClean="0"/>
              <a:t>малоимущих</a:t>
            </a:r>
          </a:p>
          <a:p>
            <a:pPr lvl="0"/>
            <a:r>
              <a:rPr lang="ru-RU" sz="2800" dirty="0"/>
              <a:t>Заявление</a:t>
            </a:r>
          </a:p>
          <a:p>
            <a:pPr lvl="0"/>
            <a:r>
              <a:rPr lang="ru-RU" sz="2800" dirty="0"/>
              <a:t>Копия свидетельства о рождении ребенка</a:t>
            </a:r>
          </a:p>
          <a:p>
            <a:pPr lvl="0"/>
            <a:r>
              <a:rPr lang="ru-RU" sz="2800" dirty="0"/>
              <a:t>Копия удостоверения многодетной семьи Ярославской области</a:t>
            </a:r>
          </a:p>
          <a:p>
            <a:pPr lvl="0"/>
            <a:r>
              <a:rPr lang="ru-RU" sz="2800" dirty="0"/>
              <a:t>Справка органа социальной защиты населения по месту жительства родителей о признании родителей обучающегося малоимущими </a:t>
            </a:r>
            <a:r>
              <a:rPr lang="ru-RU" sz="2800" b="1" dirty="0" smtClean="0"/>
              <a:t>или </a:t>
            </a:r>
            <a:r>
              <a:rPr lang="ru-RU" sz="2800" dirty="0" smtClean="0"/>
              <a:t>справка</a:t>
            </a:r>
            <a:r>
              <a:rPr lang="ru-RU" sz="2800" dirty="0"/>
              <a:t>, подтверждающая получение родителями единовременной выплаты к началу нового учебного года</a:t>
            </a: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Детям с ОВЗ, обучающимся по программам начального, основного, среднего общего образования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8810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Льготное одноразовое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питание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 частичную плату предоставляется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категориям с соответствующими документами: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1052737"/>
            <a:ext cx="9144000" cy="5119464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pPr marL="45720" indent="0">
              <a:buNone/>
            </a:pPr>
            <a:r>
              <a:rPr lang="ru-RU" sz="2400" b="1" dirty="0" smtClean="0"/>
              <a:t>Детям, обучающимся по программам начального общего образования</a:t>
            </a:r>
          </a:p>
          <a:p>
            <a:r>
              <a:rPr lang="ru-RU" sz="2800" dirty="0"/>
              <a:t>Заявление родителей; </a:t>
            </a:r>
            <a:endParaRPr lang="ru-RU" sz="2800" dirty="0" smtClean="0"/>
          </a:p>
          <a:p>
            <a:r>
              <a:rPr lang="ru-RU" sz="2800" dirty="0" smtClean="0"/>
              <a:t>Документы</a:t>
            </a:r>
            <a:r>
              <a:rPr lang="ru-RU" sz="2800" dirty="0"/>
              <a:t>, содержащие сведения о регистрации ребенка по месту жительства или по месту пребывания на территории ЯО; </a:t>
            </a:r>
            <a:endParaRPr lang="ru-RU" sz="2800" dirty="0" smtClean="0"/>
          </a:p>
          <a:p>
            <a:r>
              <a:rPr lang="ru-RU" sz="2800" dirty="0" smtClean="0"/>
              <a:t>Соглашение </a:t>
            </a:r>
            <a:r>
              <a:rPr lang="ru-RU" sz="2800" dirty="0"/>
              <a:t>между родителями(законными представителями) и образовательной организацией.</a:t>
            </a:r>
          </a:p>
          <a:p>
            <a:pPr marL="45720" indent="0">
              <a:buNone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3811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620689"/>
            <a:ext cx="9144000" cy="5551512"/>
          </a:xfrm>
        </p:spPr>
        <p:txBody>
          <a:bodyPr>
            <a:normAutofit fontScale="85000" lnSpcReduction="10000"/>
          </a:bodyPr>
          <a:lstStyle/>
          <a:p>
            <a:r>
              <a:rPr lang="ru-RU" sz="3600" dirty="0" smtClean="0"/>
              <a:t>До заключения соглашения об оказании социальной услуги услуга </a:t>
            </a:r>
            <a:r>
              <a:rPr lang="ru-RU" sz="3600" b="1" dirty="0" smtClean="0"/>
              <a:t>не предоставляется</a:t>
            </a:r>
          </a:p>
          <a:p>
            <a:r>
              <a:rPr lang="ru-RU" sz="3600" dirty="0" smtClean="0"/>
              <a:t>Отсутствие документов, содержащих сведения о регистрации ребенка по месту жительства или по месту пребывания на территории ЯО является </a:t>
            </a:r>
            <a:r>
              <a:rPr lang="ru-RU" sz="3600" b="1" dirty="0" smtClean="0"/>
              <a:t>основанием для отказа </a:t>
            </a:r>
            <a:r>
              <a:rPr lang="ru-RU" sz="3600" dirty="0" smtClean="0"/>
              <a:t>в предоставлении социальной услуги</a:t>
            </a:r>
          </a:p>
          <a:p>
            <a:r>
              <a:rPr lang="ru-RU" sz="3600" dirty="0" smtClean="0"/>
              <a:t>В случае отсутствия средств на лицевом счете обучающегося финансирование одноразового питания данного обучающегося из средств областного бюджета </a:t>
            </a:r>
            <a:r>
              <a:rPr lang="ru-RU" sz="3600" b="1" dirty="0" smtClean="0"/>
              <a:t>приостанавливается. </a:t>
            </a:r>
            <a:r>
              <a:rPr lang="ru-RU" sz="3600" dirty="0" smtClean="0"/>
              <a:t>Данный обучающийся может получать питание в столовой за полную оплату питания.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9078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Gourmet_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Рабочий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поваренной книги (широкоэкранный формат)</Template>
  <TotalTime>0</TotalTime>
  <Words>1261</Words>
  <Application>Microsoft Office PowerPoint</Application>
  <PresentationFormat>Произвольный</PresentationFormat>
  <Paragraphs>84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FoodGourmet_16x9</vt:lpstr>
      <vt:lpstr>Питание учащихся</vt:lpstr>
      <vt:lpstr>Слайд 2</vt:lpstr>
      <vt:lpstr>Бесплатное одноразовое питание предоставляется категориям с соответствующими документами: </vt:lpstr>
      <vt:lpstr>Бесплатное одноразовое питание предоставляется категориям с соответствующими документами: </vt:lpstr>
      <vt:lpstr>Бесплатное одноразовое питание предоставляется категориям с соответствующими документами: </vt:lpstr>
      <vt:lpstr>Бесплатное одноразовое питание предоставляется категориям с соответствующими документами: </vt:lpstr>
      <vt:lpstr>Бесплатное двухразовое питание предоставляется категориям с соответствующими документами:</vt:lpstr>
      <vt:lpstr>Льготное одноразовое  питание за частичную плату предоставляется категориям с соответствующими документами:</vt:lpstr>
      <vt:lpstr>Слайд 9</vt:lpstr>
      <vt:lpstr>Льготное одноразовое  питание за частичную плату предоставляется категориям с соответствующими документами:</vt:lpstr>
      <vt:lpstr>Порядок предоставления услуги обучающимся начальной школы и детям одиноких матерей</vt:lpstr>
      <vt:lpstr>Слайд 12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2014-12-17T07:16:25Z</dcterms:created>
  <dcterms:modified xsi:type="dcterms:W3CDTF">2015-08-31T10:22:16Z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