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2" autoAdjust="0"/>
    <p:restoredTop sz="94660"/>
  </p:normalViewPr>
  <p:slideViewPr>
    <p:cSldViewPr>
      <p:cViewPr varScale="1">
        <p:scale>
          <a:sx n="69" d="100"/>
          <a:sy n="69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4CAF8-CC04-4901-80B2-184A32815604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D837CB-F927-4E8A-9537-EFF784C22228}">
      <dgm:prSet/>
      <dgm:spPr/>
      <dgm:t>
        <a:bodyPr/>
        <a:lstStyle/>
        <a:p>
          <a:pPr algn="ctr" rtl="0"/>
          <a:r>
            <a:rPr lang="ru-RU" b="1" dirty="0" smtClean="0"/>
            <a:t>Сводная таблица </a:t>
          </a:r>
          <a:r>
            <a:rPr lang="ru-RU" b="1" dirty="0" smtClean="0"/>
            <a:t>формул по физике </a:t>
          </a:r>
        </a:p>
        <a:p>
          <a:pPr algn="ctr" rtl="0"/>
          <a:r>
            <a:rPr lang="ru-RU" b="1" dirty="0" smtClean="0"/>
            <a:t>7 класс</a:t>
          </a:r>
          <a:endParaRPr lang="ru-RU" b="1" dirty="0"/>
        </a:p>
      </dgm:t>
    </dgm:pt>
    <dgm:pt modelId="{AE22BA1C-9C9D-4FF5-8135-CC0AFA8B0459}" type="parTrans" cxnId="{30A2520A-39EA-44B5-9CF8-11B1F39C97DB}">
      <dgm:prSet/>
      <dgm:spPr/>
      <dgm:t>
        <a:bodyPr/>
        <a:lstStyle/>
        <a:p>
          <a:endParaRPr lang="ru-RU"/>
        </a:p>
      </dgm:t>
    </dgm:pt>
    <dgm:pt modelId="{31C2070F-89C7-425E-884A-A6F67366142B}" type="sibTrans" cxnId="{30A2520A-39EA-44B5-9CF8-11B1F39C97DB}">
      <dgm:prSet/>
      <dgm:spPr/>
      <dgm:t>
        <a:bodyPr/>
        <a:lstStyle/>
        <a:p>
          <a:endParaRPr lang="ru-RU"/>
        </a:p>
      </dgm:t>
    </dgm:pt>
    <dgm:pt modelId="{61E7D2E9-9AA1-434E-A205-F3F95759652F}" type="pres">
      <dgm:prSet presAssocID="{06E4CAF8-CC04-4901-80B2-184A328156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0EA1AF-1A91-4C3D-AD4D-A8BFB3488AF1}" type="pres">
      <dgm:prSet presAssocID="{79D837CB-F927-4E8A-9537-EFF784C2222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A2520A-39EA-44B5-9CF8-11B1F39C97DB}" srcId="{06E4CAF8-CC04-4901-80B2-184A32815604}" destId="{79D837CB-F927-4E8A-9537-EFF784C22228}" srcOrd="0" destOrd="0" parTransId="{AE22BA1C-9C9D-4FF5-8135-CC0AFA8B0459}" sibTransId="{31C2070F-89C7-425E-884A-A6F67366142B}"/>
    <dgm:cxn modelId="{AD716F6C-163D-4F22-B465-B8FCE2A3B2C9}" type="presOf" srcId="{06E4CAF8-CC04-4901-80B2-184A32815604}" destId="{61E7D2E9-9AA1-434E-A205-F3F95759652F}" srcOrd="0" destOrd="0" presId="urn:microsoft.com/office/officeart/2005/8/layout/vList2"/>
    <dgm:cxn modelId="{1A6F1E9C-5CB3-45E5-8C8A-E9A3AF3F8351}" type="presOf" srcId="{79D837CB-F927-4E8A-9537-EFF784C22228}" destId="{670EA1AF-1A91-4C3D-AD4D-A8BFB3488AF1}" srcOrd="0" destOrd="0" presId="urn:microsoft.com/office/officeart/2005/8/layout/vList2"/>
    <dgm:cxn modelId="{9CB450AB-C741-4AEB-9609-B7C2F7C52171}" type="presParOf" srcId="{61E7D2E9-9AA1-434E-A205-F3F95759652F}" destId="{670EA1AF-1A91-4C3D-AD4D-A8BFB3488A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EA1AF-1A91-4C3D-AD4D-A8BFB3488AF1}">
      <dsp:nvSpPr>
        <dsp:cNvPr id="0" name=""/>
        <dsp:cNvSpPr/>
      </dsp:nvSpPr>
      <dsp:spPr>
        <a:xfrm>
          <a:off x="0" y="13950"/>
          <a:ext cx="8229600" cy="3472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/>
            <a:t>Сводная таблица </a:t>
          </a:r>
          <a:r>
            <a:rPr lang="ru-RU" sz="5600" b="1" kern="1200" dirty="0" smtClean="0"/>
            <a:t>формул по физике </a:t>
          </a:r>
        </a:p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/>
            <a:t>7 класс</a:t>
          </a:r>
          <a:endParaRPr lang="ru-RU" sz="5600" b="1" kern="1200" dirty="0"/>
        </a:p>
      </dsp:txBody>
      <dsp:txXfrm>
        <a:off x="169516" y="183466"/>
        <a:ext cx="7890568" cy="3133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8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90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50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00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2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1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58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55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58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06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41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16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33207750"/>
              </p:ext>
            </p:extLst>
          </p:nvPr>
        </p:nvGraphicFramePr>
        <p:xfrm>
          <a:off x="457200" y="1428736"/>
          <a:ext cx="8229600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Гидравлический пресс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71743"/>
            <a:ext cx="4038600" cy="200026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en-US" sz="6000" b="1" dirty="0" smtClean="0"/>
              <a:t>F</a:t>
            </a:r>
            <a:r>
              <a:rPr lang="en-US" sz="6000" b="1" baseline="-25000" dirty="0" smtClean="0"/>
              <a:t>1</a:t>
            </a:r>
            <a:r>
              <a:rPr lang="en-US" sz="6000" b="1" dirty="0" smtClean="0"/>
              <a:t>/F</a:t>
            </a:r>
            <a:r>
              <a:rPr lang="en-US" sz="6000" b="1" baseline="-25000" dirty="0" smtClean="0"/>
              <a:t>2</a:t>
            </a:r>
            <a:r>
              <a:rPr lang="en-US" sz="6000" b="1" dirty="0" smtClean="0"/>
              <a:t>=S</a:t>
            </a:r>
            <a:r>
              <a:rPr lang="en-US" sz="6000" b="1" baseline="-25000" dirty="0" smtClean="0"/>
              <a:t>2</a:t>
            </a:r>
            <a:r>
              <a:rPr lang="en-US" sz="6000" b="1" dirty="0" smtClean="0"/>
              <a:t>/S</a:t>
            </a:r>
            <a:r>
              <a:rPr lang="en-US" sz="6000" b="1" baseline="-25000" dirty="0" smtClean="0"/>
              <a:t>1</a:t>
            </a:r>
            <a:endParaRPr lang="ru-RU" sz="6000" dirty="0"/>
          </a:p>
        </p:txBody>
      </p:sp>
      <p:pic>
        <p:nvPicPr>
          <p:cNvPr id="3074" name="Picture 2" descr="C:\Users\User\Desktop\Pic_1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928802"/>
            <a:ext cx="3357585" cy="3643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Архимеда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617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spc="600" dirty="0" smtClean="0"/>
              <a:t>F=</a:t>
            </a:r>
            <a:r>
              <a:rPr lang="en-US" sz="4400" b="1" i="1" spc="600" dirty="0" smtClean="0"/>
              <a:t>p</a:t>
            </a:r>
            <a:r>
              <a:rPr lang="ru-RU" sz="4400" b="1" i="1" spc="600" baseline="-25000" dirty="0" smtClean="0"/>
              <a:t>ж</a:t>
            </a:r>
            <a:r>
              <a:rPr lang="en-US" sz="4400" b="1" spc="600" dirty="0" smtClean="0"/>
              <a:t>V</a:t>
            </a:r>
            <a:r>
              <a:rPr lang="ru-RU" sz="4400" b="1" spc="600" baseline="-25000" dirty="0" smtClean="0"/>
              <a:t>т</a:t>
            </a:r>
            <a:r>
              <a:rPr lang="en-US" sz="4400" b="1" spc="600" dirty="0" smtClean="0"/>
              <a:t>g</a:t>
            </a:r>
            <a:endParaRPr lang="ru-RU" sz="4400" b="1" spc="6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600200"/>
            <a:ext cx="4471990" cy="4525963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pPr>
              <a:buNone/>
            </a:pPr>
            <a:r>
              <a:rPr lang="en-US" b="1" dirty="0" smtClean="0"/>
              <a:t>F</a:t>
            </a:r>
            <a:r>
              <a:rPr lang="ru-RU" b="1" dirty="0" smtClean="0"/>
              <a:t> – сила выталкивания (Н)</a:t>
            </a:r>
          </a:p>
          <a:p>
            <a:pPr>
              <a:buNone/>
            </a:pPr>
            <a:r>
              <a:rPr lang="ru-RU" b="1" dirty="0" err="1" smtClean="0"/>
              <a:t>ρ </a:t>
            </a:r>
            <a:r>
              <a:rPr lang="ru-RU" b="1" dirty="0" smtClean="0"/>
              <a:t>— плотность жидкости, (кг/м³)</a:t>
            </a:r>
          </a:p>
          <a:p>
            <a:pPr>
              <a:buNone/>
            </a:pPr>
            <a:r>
              <a:rPr lang="ru-RU" b="1" i="1" dirty="0" smtClean="0"/>
              <a:t>V</a:t>
            </a:r>
            <a:r>
              <a:rPr lang="ru-RU" b="1" dirty="0" smtClean="0"/>
              <a:t> — объем тела (м³)</a:t>
            </a:r>
          </a:p>
          <a:p>
            <a:pPr>
              <a:buNone/>
            </a:pPr>
            <a:r>
              <a:rPr lang="en-US" b="1" dirty="0" smtClean="0"/>
              <a:t>g</a:t>
            </a:r>
            <a:r>
              <a:rPr lang="ru-RU" b="1" dirty="0" smtClean="0"/>
              <a:t>- постоянная величина 9,81 м/с</a:t>
            </a:r>
            <a:r>
              <a:rPr lang="ru-RU" b="1" baseline="30000" dirty="0" smtClean="0"/>
              <a:t>2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098" name="Picture 2" descr="C:\Users\User\Desktop\210px-Principio_di_Archimede_galleggiament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000373"/>
            <a:ext cx="3071833" cy="2643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Механическая работа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en-US" sz="6000" b="1" spc="600" dirty="0" smtClean="0"/>
              <a:t>A=FS</a:t>
            </a:r>
            <a:endParaRPr lang="ru-RU" sz="6000" b="1" spc="600" dirty="0" smtClean="0"/>
          </a:p>
          <a:p>
            <a:pPr>
              <a:buNone/>
            </a:pPr>
            <a:endParaRPr lang="ru-RU" sz="6000" spc="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А - механическая работа (Дж)</a:t>
            </a:r>
          </a:p>
          <a:p>
            <a:pPr>
              <a:buNone/>
            </a:pPr>
            <a:r>
              <a:rPr lang="ru-RU" sz="4000" b="1" dirty="0" smtClean="0"/>
              <a:t>F – сила (Н)</a:t>
            </a:r>
          </a:p>
          <a:p>
            <a:pPr>
              <a:buNone/>
            </a:pPr>
            <a:r>
              <a:rPr lang="ru-RU" sz="4000" b="1" dirty="0" smtClean="0"/>
              <a:t>S - пройденный путь (м)</a:t>
            </a:r>
            <a:endParaRPr lang="ru-RU" sz="4000" b="1" dirty="0"/>
          </a:p>
        </p:txBody>
      </p:sp>
      <p:pic>
        <p:nvPicPr>
          <p:cNvPr id="5122" name="Picture 2" descr="C:\Users\User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286124"/>
            <a:ext cx="335758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Мощность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en-US" sz="6000" b="1" spc="600" dirty="0" smtClean="0"/>
              <a:t>N=A/t</a:t>
            </a:r>
            <a:endParaRPr lang="ru-RU" sz="6000" spc="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/>
              <a:t>N</a:t>
            </a:r>
            <a:r>
              <a:rPr lang="ru-RU" sz="4400" b="1" dirty="0" smtClean="0"/>
              <a:t> – мощность (Вт)</a:t>
            </a:r>
          </a:p>
          <a:p>
            <a:pPr>
              <a:buNone/>
            </a:pPr>
            <a:r>
              <a:rPr lang="ru-RU" sz="4400" b="1" dirty="0" smtClean="0"/>
              <a:t>А – работа (Дж)</a:t>
            </a:r>
          </a:p>
          <a:p>
            <a:pPr>
              <a:buNone/>
            </a:pPr>
            <a:r>
              <a:rPr lang="en-US" sz="4400" b="1" dirty="0" smtClean="0"/>
              <a:t>t</a:t>
            </a:r>
            <a:r>
              <a:rPr lang="ru-RU" sz="4400" b="1" dirty="0" smtClean="0"/>
              <a:t> – время (с)</a:t>
            </a:r>
            <a:endParaRPr lang="ru-RU" sz="4400" b="1" dirty="0"/>
          </a:p>
        </p:txBody>
      </p:sp>
      <p:pic>
        <p:nvPicPr>
          <p:cNvPr id="5" name="Picture 8" descr="J028885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143248"/>
            <a:ext cx="2857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Рычаг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857364"/>
            <a:ext cx="1928826" cy="1357322"/>
          </a:xfrm>
          <a:prstGeom prst="rect">
            <a:avLst/>
          </a:prstGeom>
          <a:solidFill>
            <a:srgbClr val="FFFF66"/>
          </a:solidFill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F1 и  F2 — силы, действующие на рычаг</a:t>
            </a:r>
          </a:p>
          <a:p>
            <a:pPr>
              <a:buNone/>
            </a:pPr>
            <a:r>
              <a:rPr lang="ru-RU" sz="4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ℓ1 и ℓ2 — плечи этих сил.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500438"/>
            <a:ext cx="2291865" cy="185738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КПД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el-GR" sz="4400" b="1" dirty="0" smtClean="0"/>
              <a:t>η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=А</a:t>
            </a:r>
            <a:r>
              <a:rPr lang="ru-RU" sz="4400" b="1" baseline="-25000" dirty="0" err="1" smtClean="0"/>
              <a:t>п</a:t>
            </a:r>
            <a:r>
              <a:rPr lang="ru-RU" sz="4400" b="1" dirty="0" smtClean="0"/>
              <a:t>/</a:t>
            </a:r>
            <a:r>
              <a:rPr lang="en-US" sz="4400" b="1" dirty="0" smtClean="0"/>
              <a:t>A</a:t>
            </a:r>
            <a:r>
              <a:rPr lang="ru-RU" sz="4400" b="1" baseline="-25000" dirty="0" smtClean="0"/>
              <a:t>з</a:t>
            </a:r>
            <a:r>
              <a:rPr lang="ru-RU" sz="4400" b="1" dirty="0" smtClean="0"/>
              <a:t>100%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4000" b="1" dirty="0" smtClean="0"/>
              <a:t>η</a:t>
            </a:r>
            <a:r>
              <a:rPr lang="ru-RU" sz="4000" b="1" dirty="0" smtClean="0"/>
              <a:t>  -  кпд</a:t>
            </a:r>
          </a:p>
          <a:p>
            <a:pPr>
              <a:buNone/>
            </a:pPr>
            <a:r>
              <a:rPr lang="ru-RU" sz="4000" b="1" dirty="0" err="1" smtClean="0"/>
              <a:t>А</a:t>
            </a:r>
            <a:r>
              <a:rPr lang="ru-RU" sz="4000" b="1" baseline="-25000" dirty="0" err="1" smtClean="0"/>
              <a:t>п</a:t>
            </a:r>
            <a:r>
              <a:rPr lang="ru-RU" sz="4000" b="1" dirty="0" smtClean="0"/>
              <a:t> – полезная работа (Дж)</a:t>
            </a:r>
          </a:p>
          <a:p>
            <a:pPr>
              <a:buNone/>
            </a:pPr>
            <a:r>
              <a:rPr lang="en-US" sz="4000" b="1" dirty="0" smtClean="0"/>
              <a:t>A</a:t>
            </a:r>
            <a:r>
              <a:rPr lang="ru-RU" sz="4000" b="1" baseline="-25000" dirty="0" err="1" smtClean="0"/>
              <a:t>з</a:t>
            </a:r>
            <a:r>
              <a:rPr lang="ru-RU" sz="4000" b="1" dirty="0" smtClean="0"/>
              <a:t> – затраченная работа (Дж)</a:t>
            </a:r>
            <a:endParaRPr lang="ru-RU" sz="4000" dirty="0"/>
          </a:p>
        </p:txBody>
      </p:sp>
      <p:pic>
        <p:nvPicPr>
          <p:cNvPr id="6" name="Picture 2" descr="E:\Мое\Физика\7 класс\Энергия. Виды энергии\800pxsrisailamdamwith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143248"/>
            <a:ext cx="3748406" cy="2378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Кинетическая энергия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en-US" sz="4400" b="1" spc="300" dirty="0" smtClean="0"/>
              <a:t>E=mv</a:t>
            </a:r>
            <a:r>
              <a:rPr lang="en-US" sz="4400" b="1" spc="300" baseline="30000" dirty="0" smtClean="0"/>
              <a:t>2</a:t>
            </a:r>
            <a:r>
              <a:rPr lang="en-US" sz="4400" b="1" spc="300" dirty="0" smtClean="0"/>
              <a:t>/2</a:t>
            </a:r>
            <a:endParaRPr lang="ru-RU" sz="4400" spc="3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600200"/>
            <a:ext cx="4643470" cy="4525963"/>
          </a:xfrm>
        </p:spPr>
        <p:txBody>
          <a:bodyPr/>
          <a:lstStyle/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Е – энергия (Дж)</a:t>
            </a:r>
          </a:p>
          <a:p>
            <a:pPr>
              <a:buNone/>
            </a:pPr>
            <a:r>
              <a:rPr lang="en-US" sz="4000" b="1" dirty="0" smtClean="0"/>
              <a:t>m</a:t>
            </a:r>
            <a:r>
              <a:rPr lang="ru-RU" sz="4000" b="1" dirty="0" smtClean="0"/>
              <a:t> – масса (кг)</a:t>
            </a:r>
          </a:p>
          <a:p>
            <a:pPr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4000" b="1" dirty="0" smtClean="0"/>
              <a:t>V - скорость   (м/с)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ru-RU" dirty="0"/>
          </a:p>
        </p:txBody>
      </p:sp>
      <p:pic>
        <p:nvPicPr>
          <p:cNvPr id="5" name="Picture 3" descr="E:\Мое\Физика\7 класс\Энергия. Виды энергии\5d3c95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071810"/>
            <a:ext cx="3143272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Потенциальная энергия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6000" b="1" spc="300" dirty="0" smtClean="0"/>
              <a:t>E=mgh</a:t>
            </a:r>
            <a:endParaRPr lang="ru-RU" sz="6000" spc="3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1600200"/>
            <a:ext cx="4857784" cy="4525963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Е – энергия (Дж)</a:t>
            </a:r>
          </a:p>
          <a:p>
            <a:pPr>
              <a:buNone/>
            </a:pPr>
            <a:r>
              <a:rPr lang="en-US" sz="4000" b="1" dirty="0" smtClean="0"/>
              <a:t>m</a:t>
            </a:r>
            <a:r>
              <a:rPr lang="ru-RU" sz="4000" b="1" dirty="0" smtClean="0"/>
              <a:t> – масса (кг)</a:t>
            </a:r>
          </a:p>
          <a:p>
            <a:pPr>
              <a:buNone/>
            </a:pPr>
            <a:r>
              <a:rPr lang="en-US" sz="4000" b="1" dirty="0" smtClean="0"/>
              <a:t>g</a:t>
            </a:r>
            <a:r>
              <a:rPr lang="ru-RU" sz="4000" b="1" dirty="0" smtClean="0"/>
              <a:t>- постоянная величина 9,81 м/с</a:t>
            </a:r>
            <a:r>
              <a:rPr lang="ru-RU" sz="4000" b="1" baseline="30000" dirty="0" smtClean="0"/>
              <a:t>2</a:t>
            </a:r>
          </a:p>
          <a:p>
            <a:pPr>
              <a:buNone/>
            </a:pPr>
            <a:r>
              <a:rPr lang="en-US" sz="4000" b="1" spc="600" dirty="0" smtClean="0"/>
              <a:t>h</a:t>
            </a:r>
            <a:r>
              <a:rPr lang="ru-RU" sz="4000" b="1" dirty="0" smtClean="0"/>
              <a:t>-высота (м)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</p:txBody>
      </p:sp>
      <p:pic>
        <p:nvPicPr>
          <p:cNvPr id="5" name="Picture 2" descr="E:\Мое\Физика\7 класс\Энергия. Виды энергии\1267119462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071810"/>
            <a:ext cx="2808312" cy="2896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Формула скорости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00173"/>
            <a:ext cx="3686172" cy="12858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  </a:t>
            </a:r>
            <a:r>
              <a:rPr lang="en-US" sz="5400" b="1" dirty="0" smtClean="0"/>
              <a:t> V   =   S : t </a:t>
            </a:r>
            <a:endParaRPr lang="ru-RU" sz="5400" b="1" dirty="0" smtClean="0"/>
          </a:p>
          <a:p>
            <a:pPr>
              <a:buNone/>
            </a:pPr>
            <a:endParaRPr lang="ru-RU" sz="5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Скорость — V   (м/с) </a:t>
            </a:r>
          </a:p>
          <a:p>
            <a:pPr>
              <a:buNone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Путь — S    (м)</a:t>
            </a:r>
          </a:p>
          <a:p>
            <a:pPr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— 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(с)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9" descr="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3182"/>
            <a:ext cx="407196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Плотность вещества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643051"/>
            <a:ext cx="2643206" cy="1285883"/>
          </a:xfrm>
        </p:spPr>
        <p:txBody>
          <a:bodyPr>
            <a:noAutofit/>
          </a:bodyPr>
          <a:lstStyle/>
          <a:p>
            <a:pPr fontAlgn="ctr">
              <a:buNone/>
            </a:pPr>
            <a:r>
              <a:rPr lang="el-GR" sz="5400" b="1" i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</a:t>
            </a:r>
            <a:r>
              <a:rPr lang="el-GR" sz="54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sz="5400" b="1" i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ru-RU" sz="5400" b="1" i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5400" b="1" i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  <a:p>
            <a:pPr>
              <a:buNone/>
            </a:pPr>
            <a:r>
              <a:rPr lang="en-US" sz="5400" spc="600" dirty="0" smtClean="0"/>
              <a:t/>
            </a:r>
            <a:br>
              <a:rPr lang="en-US" sz="5400" spc="600" dirty="0" smtClean="0"/>
            </a:br>
            <a:endParaRPr lang="ru-RU" sz="5400" spc="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2000240"/>
            <a:ext cx="4686304" cy="38401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i="1" dirty="0" smtClean="0"/>
              <a:t>V</a:t>
            </a:r>
            <a:r>
              <a:rPr lang="ru-RU" sz="3600" b="1" dirty="0" smtClean="0"/>
              <a:t> — объем тела (м³)</a:t>
            </a:r>
          </a:p>
          <a:p>
            <a:pPr>
              <a:buNone/>
            </a:pPr>
            <a:r>
              <a:rPr lang="ru-RU" sz="3600" b="1" i="1" dirty="0" err="1" smtClean="0"/>
              <a:t>m</a:t>
            </a:r>
            <a:r>
              <a:rPr lang="ru-RU" sz="3600" b="1" dirty="0" smtClean="0"/>
              <a:t> — масса тела, (кг)</a:t>
            </a:r>
          </a:p>
          <a:p>
            <a:pPr>
              <a:buNone/>
            </a:pPr>
            <a:r>
              <a:rPr lang="ru-RU" sz="3600" b="1" i="1" dirty="0" err="1" smtClean="0"/>
              <a:t>ρ</a:t>
            </a:r>
            <a:r>
              <a:rPr lang="ru-RU" sz="3600" b="1" dirty="0" err="1" smtClean="0"/>
              <a:t> </a:t>
            </a:r>
            <a:r>
              <a:rPr lang="ru-RU" sz="3600" b="1" dirty="0" smtClean="0"/>
              <a:t>— плотность вещества, (кг/м³)</a:t>
            </a:r>
            <a:endParaRPr lang="ru-RU" sz="3600" b="1" dirty="0"/>
          </a:p>
        </p:txBody>
      </p:sp>
      <p:pic>
        <p:nvPicPr>
          <p:cNvPr id="5" name="Picture 6" descr="resDCD92022-75AD-464E-8160-A663AAF006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214686"/>
            <a:ext cx="303211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тела в форме параллелепипеда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User\Desktop\Pic_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14554"/>
            <a:ext cx="2857520" cy="257176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28868"/>
            <a:ext cx="3781452" cy="359241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6000" b="1" spc="600" dirty="0" smtClean="0"/>
              <a:t>V=</a:t>
            </a:r>
            <a:r>
              <a:rPr lang="en-US" sz="6000" b="1" spc="600" dirty="0" err="1" smtClean="0"/>
              <a:t>abc</a:t>
            </a:r>
            <a:endParaRPr lang="ru-RU" sz="6000" b="1" spc="600" dirty="0" smtClean="0"/>
          </a:p>
          <a:p>
            <a:pPr>
              <a:buNone/>
            </a:pPr>
            <a:r>
              <a:rPr lang="en-US" sz="3600" b="1" spc="600" dirty="0" smtClean="0"/>
              <a:t>V-</a:t>
            </a:r>
            <a:r>
              <a:rPr lang="ru-RU" sz="3600" b="1" spc="600" dirty="0" smtClean="0"/>
              <a:t>объем (м</a:t>
            </a:r>
            <a:r>
              <a:rPr lang="ru-RU" sz="3600" b="1" spc="600" baseline="30000" dirty="0" smtClean="0"/>
              <a:t>3</a:t>
            </a:r>
            <a:r>
              <a:rPr lang="ru-RU" sz="3600" b="1" spc="600" dirty="0" smtClean="0"/>
              <a:t>)</a:t>
            </a:r>
          </a:p>
          <a:p>
            <a:pPr>
              <a:buNone/>
            </a:pPr>
            <a:r>
              <a:rPr lang="en-US" sz="3600" b="1" spc="600" dirty="0" smtClean="0"/>
              <a:t>a– </a:t>
            </a:r>
            <a:r>
              <a:rPr lang="ru-RU" sz="3600" b="1" spc="600" dirty="0" smtClean="0"/>
              <a:t>длина</a:t>
            </a:r>
            <a:r>
              <a:rPr lang="en-US" sz="3600" b="1" spc="600" dirty="0" smtClean="0"/>
              <a:t>(</a:t>
            </a:r>
            <a:r>
              <a:rPr lang="ru-RU" sz="3600" b="1" spc="600" dirty="0" smtClean="0"/>
              <a:t>м</a:t>
            </a:r>
            <a:r>
              <a:rPr lang="en-US" sz="3600" b="1" spc="600" dirty="0" smtClean="0"/>
              <a:t>)</a:t>
            </a:r>
            <a:endParaRPr lang="ru-RU" sz="3600" b="1" spc="600" dirty="0" smtClean="0"/>
          </a:p>
          <a:p>
            <a:pPr>
              <a:buNone/>
            </a:pPr>
            <a:r>
              <a:rPr lang="en-US" sz="3600" b="1" spc="600" dirty="0" smtClean="0"/>
              <a:t>b-</a:t>
            </a:r>
            <a:r>
              <a:rPr lang="ru-RU" sz="3600" b="1" spc="600" dirty="0" smtClean="0"/>
              <a:t>ширина(м)</a:t>
            </a:r>
            <a:endParaRPr lang="en-US" sz="3600" b="1" spc="600" dirty="0" smtClean="0"/>
          </a:p>
          <a:p>
            <a:pPr>
              <a:buNone/>
            </a:pPr>
            <a:r>
              <a:rPr lang="en-US" sz="3600" b="1" spc="600" dirty="0" smtClean="0"/>
              <a:t>c- </a:t>
            </a:r>
            <a:r>
              <a:rPr lang="ru-RU" sz="3600" b="1" spc="600" dirty="0" smtClean="0"/>
              <a:t>высота (м)</a:t>
            </a:r>
            <a:endParaRPr lang="ru-RU" sz="3600" b="1" spc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 тяжести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2976" y="1643051"/>
            <a:ext cx="2857520" cy="13573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b="1" spc="300" dirty="0" smtClean="0"/>
              <a:t>F=mg</a:t>
            </a:r>
            <a:endParaRPr lang="ru-RU" sz="6600" spc="3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/>
              <a:t>F</a:t>
            </a:r>
            <a:r>
              <a:rPr lang="ru-RU" sz="3600" b="1" dirty="0" smtClean="0"/>
              <a:t> – сила тяжести (Н)</a:t>
            </a:r>
          </a:p>
          <a:p>
            <a:pPr>
              <a:buNone/>
            </a:pPr>
            <a:r>
              <a:rPr lang="en-US" sz="3600" b="1" dirty="0" smtClean="0"/>
              <a:t>m</a:t>
            </a:r>
            <a:r>
              <a:rPr lang="ru-RU" sz="3600" b="1" dirty="0" smtClean="0"/>
              <a:t> – масса (кг)</a:t>
            </a:r>
          </a:p>
          <a:p>
            <a:pPr>
              <a:buNone/>
            </a:pPr>
            <a:r>
              <a:rPr lang="en-US" sz="3600" b="1" dirty="0" smtClean="0"/>
              <a:t>g</a:t>
            </a:r>
            <a:r>
              <a:rPr lang="ru-RU" sz="3600" i="1" dirty="0" smtClean="0"/>
              <a:t>- </a:t>
            </a:r>
            <a:r>
              <a:rPr lang="ru-RU" sz="3600" b="1" i="1" dirty="0" smtClean="0"/>
              <a:t>ускорение свободного падения = 9,81 </a:t>
            </a:r>
            <a:r>
              <a:rPr lang="ru-RU" sz="3600" b="1" dirty="0" smtClean="0"/>
              <a:t>м/с</a:t>
            </a:r>
            <a:r>
              <a:rPr lang="ru-RU" sz="3600" b="1" baseline="30000" dirty="0" smtClean="0"/>
              <a:t>2</a:t>
            </a:r>
            <a:endParaRPr lang="ru-RU" sz="3600" b="1" dirty="0" smtClean="0"/>
          </a:p>
          <a:p>
            <a:endParaRPr lang="ru-RU" dirty="0"/>
          </a:p>
        </p:txBody>
      </p:sp>
      <p:pic>
        <p:nvPicPr>
          <p:cNvPr id="5" name="Picture 5" descr="водопа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7224" y="2928934"/>
            <a:ext cx="3071835" cy="278608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 тела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71604" y="2214553"/>
            <a:ext cx="2428892" cy="100013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6600" b="1" spc="600" dirty="0" smtClean="0"/>
              <a:t>P=mg</a:t>
            </a:r>
            <a:endParaRPr lang="ru-RU" sz="6600" spc="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71612"/>
            <a:ext cx="4071966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000" b="1" dirty="0" smtClean="0"/>
              <a:t>Р – сила тяжести (Н)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en-US" sz="4000" b="1" dirty="0" smtClean="0"/>
              <a:t>m</a:t>
            </a:r>
            <a:r>
              <a:rPr lang="ru-RU" sz="4000" b="1" dirty="0" smtClean="0"/>
              <a:t> – масса (кг)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en-US" sz="4000" b="1" dirty="0" smtClean="0"/>
              <a:t>g</a:t>
            </a:r>
            <a:r>
              <a:rPr lang="ru-RU" sz="4000" i="1" dirty="0" smtClean="0"/>
              <a:t>- </a:t>
            </a:r>
            <a:r>
              <a:rPr lang="ru-RU" sz="4000" b="1" i="1" dirty="0" smtClean="0"/>
              <a:t>ускорение свободного падения = 9,81 </a:t>
            </a:r>
            <a:r>
              <a:rPr lang="ru-RU" sz="4000" b="1" dirty="0" smtClean="0"/>
              <a:t>м/с</a:t>
            </a:r>
            <a:r>
              <a:rPr lang="ru-RU" sz="4000" b="1" baseline="30000" dirty="0" smtClean="0"/>
              <a:t>2</a:t>
            </a:r>
            <a:endParaRPr lang="ru-RU" sz="4000" b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12" descr="BS01997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7290" y="3357562"/>
            <a:ext cx="2357454" cy="214314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Равнодействующая сила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>
              <a:buNone/>
            </a:pP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 одной</a:t>
            </a:r>
            <a:endParaRPr lang="ru-RU" dirty="0" smtClean="0"/>
          </a:p>
          <a:p>
            <a:pPr fontAlgn="base">
              <a:buNone/>
            </a:pP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прямой </a:t>
            </a:r>
            <a:r>
              <a:rPr lang="en-US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 одну сторону </a:t>
            </a:r>
            <a:endParaRPr lang="ru-RU" dirty="0" smtClean="0"/>
          </a:p>
          <a:p>
            <a:pPr algn="ctr" fontAlgn="base">
              <a:buNone/>
            </a:pPr>
            <a:r>
              <a:rPr lang="ru-RU" sz="4000" dirty="0" smtClean="0"/>
              <a:t> </a:t>
            </a:r>
            <a:r>
              <a:rPr lang="en-US" sz="4000" b="1" dirty="0" smtClean="0"/>
              <a:t>R=R</a:t>
            </a:r>
            <a:r>
              <a:rPr lang="en-US" sz="4000" b="1" baseline="-25000" dirty="0" smtClean="0"/>
              <a:t>1</a:t>
            </a:r>
            <a:r>
              <a:rPr lang="en-US" sz="4000" b="1" dirty="0" smtClean="0"/>
              <a:t>+R</a:t>
            </a:r>
            <a:r>
              <a:rPr lang="en-US" sz="4000" b="1" baseline="-25000" dirty="0" smtClean="0"/>
              <a:t>2</a:t>
            </a:r>
            <a:r>
              <a:rPr lang="ru-RU" sz="4000" dirty="0" smtClean="0"/>
              <a:t>        </a:t>
            </a:r>
          </a:p>
          <a:p>
            <a:pPr fontAlgn="base"/>
            <a:endParaRPr lang="en-US" dirty="0" smtClean="0"/>
          </a:p>
          <a:p>
            <a:pPr fontAlgn="base">
              <a:buNone/>
            </a:pPr>
            <a:r>
              <a:rPr lang="en-US" dirty="0" smtClean="0"/>
              <a:t>           </a:t>
            </a:r>
            <a:r>
              <a:rPr lang="ru-RU" dirty="0" smtClean="0"/>
              <a:t>      </a:t>
            </a:r>
            <a:r>
              <a:rPr lang="en-US" dirty="0" smtClean="0"/>
              <a:t>F2</a:t>
            </a:r>
            <a:endParaRPr lang="ru-RU" dirty="0" smtClean="0"/>
          </a:p>
          <a:p>
            <a:pPr fontAlgn="base"/>
            <a:endParaRPr lang="ru-RU" b="1" baseline="-25000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fontAlgn="base"/>
            <a:endParaRPr lang="ru-RU" b="1" baseline="-25000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fontAlgn="base"/>
            <a:endParaRPr lang="ru-RU" b="1" baseline="-25000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 одной прямой в разные стороны </a:t>
            </a:r>
          </a:p>
          <a:p>
            <a:pPr algn="ctr">
              <a:buNone/>
            </a:pPr>
            <a:r>
              <a:rPr lang="en-US" sz="4000" b="1" dirty="0" smtClean="0"/>
              <a:t>R=R</a:t>
            </a:r>
            <a:r>
              <a:rPr lang="en-US" sz="4000" b="1" baseline="-25000" dirty="0" smtClean="0"/>
              <a:t>1</a:t>
            </a:r>
            <a:r>
              <a:rPr lang="en-US" sz="4000" b="1" dirty="0" smtClean="0"/>
              <a:t>-R</a:t>
            </a:r>
            <a:r>
              <a:rPr lang="en-US" sz="4000" b="1" baseline="-25000" dirty="0" smtClean="0"/>
              <a:t>2</a:t>
            </a:r>
            <a:endParaRPr lang="ru-RU" sz="4000" b="1" baseline="-25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357562"/>
            <a:ext cx="150019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214686"/>
            <a:ext cx="178595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17"/>
          <p:cNvGrpSpPr>
            <a:grpSpLocks/>
          </p:cNvGrpSpPr>
          <p:nvPr/>
        </p:nvGrpSpPr>
        <p:grpSpPr bwMode="auto">
          <a:xfrm>
            <a:off x="6572264" y="4786313"/>
            <a:ext cx="571504" cy="1679575"/>
            <a:chOff x="2428860" y="4786322"/>
            <a:chExt cx="714377" cy="1679583"/>
          </a:xfrm>
        </p:grpSpPr>
        <p:sp>
          <p:nvSpPr>
            <p:cNvPr id="10" name="Стрелка вниз 9"/>
            <p:cNvSpPr/>
            <p:nvPr/>
          </p:nvSpPr>
          <p:spPr>
            <a:xfrm>
              <a:off x="2428860" y="4786322"/>
              <a:ext cx="285751" cy="1285881"/>
            </a:xfrm>
            <a:prstGeom prst="down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11" name="Object 3"/>
            <p:cNvGraphicFramePr>
              <a:graphicFrameLocks noChangeAspect="1"/>
            </p:cNvGraphicFramePr>
            <p:nvPr/>
          </p:nvGraphicFramePr>
          <p:xfrm>
            <a:off x="2714612" y="5929330"/>
            <a:ext cx="428625" cy="536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Формула" r:id="rId5" imgW="203024" imgH="253780" progId="Equation.3">
                    <p:embed/>
                  </p:oleObj>
                </mc:Choice>
                <mc:Fallback>
                  <p:oleObj name="Формула" r:id="rId5" imgW="203024" imgH="2537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4612" y="5929330"/>
                          <a:ext cx="428625" cy="536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Стрелка вверх 11"/>
          <p:cNvSpPr/>
          <p:nvPr/>
        </p:nvSpPr>
        <p:spPr>
          <a:xfrm>
            <a:off x="6572264" y="3357562"/>
            <a:ext cx="214314" cy="1428760"/>
          </a:xfrm>
          <a:prstGeom prst="upArrow">
            <a:avLst>
              <a:gd name="adj1" fmla="val 50000"/>
              <a:gd name="adj2" fmla="val 54476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Давление твердых тел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1714489"/>
            <a:ext cx="3000396" cy="12858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b="1" spc="300" dirty="0" smtClean="0"/>
              <a:t>p=F/S</a:t>
            </a:r>
            <a:endParaRPr lang="ru-RU" sz="6000" spc="3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4400" b="1" dirty="0" smtClean="0"/>
              <a:t>Р- давление (Па)</a:t>
            </a:r>
          </a:p>
          <a:p>
            <a:pPr>
              <a:buNone/>
            </a:pPr>
            <a:r>
              <a:rPr lang="en-US" sz="4400" b="1" dirty="0" smtClean="0"/>
              <a:t>F</a:t>
            </a:r>
            <a:r>
              <a:rPr lang="ru-RU" sz="4400" b="1" dirty="0" smtClean="0"/>
              <a:t> – сила (Н)</a:t>
            </a:r>
          </a:p>
          <a:p>
            <a:pPr>
              <a:buNone/>
            </a:pPr>
            <a:r>
              <a:rPr lang="en-US" sz="4400" b="1" dirty="0" smtClean="0"/>
              <a:t>S</a:t>
            </a:r>
            <a:r>
              <a:rPr lang="ru-RU" sz="4400" b="1" dirty="0" smtClean="0"/>
              <a:t> – площадь (м</a:t>
            </a:r>
            <a:r>
              <a:rPr lang="ru-RU" sz="4400" b="1" baseline="30000" dirty="0" smtClean="0"/>
              <a:t>2</a:t>
            </a:r>
            <a:r>
              <a:rPr lang="ru-RU" sz="4400" b="1" dirty="0" smtClean="0"/>
              <a:t> 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5" descr="сканирование0001"/>
          <p:cNvPicPr>
            <a:picLocks noChangeAspect="1" noChangeArrowheads="1"/>
          </p:cNvPicPr>
          <p:nvPr/>
        </p:nvPicPr>
        <p:blipFill>
          <a:blip r:embed="rId2"/>
          <a:srcRect l="1631" r="-253" b="3085"/>
          <a:stretch>
            <a:fillRect/>
          </a:stretch>
        </p:blipFill>
        <p:spPr bwMode="auto">
          <a:xfrm>
            <a:off x="1000100" y="2928934"/>
            <a:ext cx="2732091" cy="287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Давление в жидкостях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400" b="1" spc="600" dirty="0" smtClean="0"/>
              <a:t>p=</a:t>
            </a:r>
            <a:r>
              <a:rPr lang="en-US" sz="4400" b="1" i="1" spc="600" dirty="0" smtClean="0"/>
              <a:t>p</a:t>
            </a:r>
            <a:r>
              <a:rPr lang="en-US" sz="4400" b="1" spc="600" dirty="0" smtClean="0"/>
              <a:t>gh</a:t>
            </a:r>
            <a:endParaRPr lang="ru-RU" sz="4400" b="1" spc="600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Р- давление (Па)</a:t>
            </a:r>
          </a:p>
          <a:p>
            <a:pPr>
              <a:buNone/>
            </a:pPr>
            <a:r>
              <a:rPr lang="ru-RU" b="1" dirty="0" err="1" smtClean="0"/>
              <a:t>ρ </a:t>
            </a:r>
            <a:r>
              <a:rPr lang="ru-RU" b="1" dirty="0" smtClean="0"/>
              <a:t>— плотность вещества, (кг/м³)</a:t>
            </a:r>
          </a:p>
          <a:p>
            <a:pPr>
              <a:buNone/>
            </a:pPr>
            <a:r>
              <a:rPr lang="en-US" b="1" dirty="0" smtClean="0"/>
              <a:t>g</a:t>
            </a:r>
            <a:r>
              <a:rPr lang="ru-RU" b="1" dirty="0" smtClean="0"/>
              <a:t>- ускорение свободного падения = 9,81 м/с</a:t>
            </a:r>
            <a:r>
              <a:rPr lang="ru-RU" b="1" baseline="30000" dirty="0" smtClean="0"/>
              <a:t>2</a:t>
            </a:r>
            <a:endParaRPr lang="ru-RU" b="1" dirty="0" smtClean="0"/>
          </a:p>
          <a:p>
            <a:pPr>
              <a:buNone/>
            </a:pPr>
            <a:r>
              <a:rPr lang="en-US" b="1" spc="600" dirty="0" smtClean="0"/>
              <a:t>h</a:t>
            </a:r>
            <a:r>
              <a:rPr lang="ru-RU" b="1" dirty="0" smtClean="0"/>
              <a:t>-высота столба жидкости (м) </a:t>
            </a:r>
            <a:endParaRPr lang="ru-RU" b="1" dirty="0"/>
          </a:p>
        </p:txBody>
      </p:sp>
      <p:pic>
        <p:nvPicPr>
          <p:cNvPr id="6" name="Picture 2" descr="Картинка 66 из 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571744"/>
            <a:ext cx="2786082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273</Words>
  <Application>Microsoft Office PowerPoint</Application>
  <PresentationFormat>Экран (4:3)</PresentationFormat>
  <Paragraphs>93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Формула</vt:lpstr>
      <vt:lpstr>Презентация PowerPoint</vt:lpstr>
      <vt:lpstr>Формула скорости</vt:lpstr>
      <vt:lpstr>Плотность вещества</vt:lpstr>
      <vt:lpstr>Объем тела в форме параллелепипеда</vt:lpstr>
      <vt:lpstr>Сила тяжести</vt:lpstr>
      <vt:lpstr>Вес тела</vt:lpstr>
      <vt:lpstr>Равнодействующая сила</vt:lpstr>
      <vt:lpstr>Давление твердых тел</vt:lpstr>
      <vt:lpstr>Давление в жидкостях</vt:lpstr>
      <vt:lpstr>Гидравлический пресс</vt:lpstr>
      <vt:lpstr> Закон Архимеда </vt:lpstr>
      <vt:lpstr>Механическая работа</vt:lpstr>
      <vt:lpstr> Мощность </vt:lpstr>
      <vt:lpstr>Рычаг</vt:lpstr>
      <vt:lpstr>КПД</vt:lpstr>
      <vt:lpstr>Кинетическая энергия</vt:lpstr>
      <vt:lpstr>Потенциальная энергия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Сводная таблица формул</dc:title>
  <dc:creator>User</dc:creator>
  <cp:lastModifiedBy>Учитель кабинета 112</cp:lastModifiedBy>
  <cp:revision>22</cp:revision>
  <dcterms:created xsi:type="dcterms:W3CDTF">2014-10-10T07:27:12Z</dcterms:created>
  <dcterms:modified xsi:type="dcterms:W3CDTF">2022-03-09T12:35:57Z</dcterms:modified>
</cp:coreProperties>
</file>