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10" Type="http://schemas.openxmlformats.org/officeDocument/2006/relationships/image" Target="../media/image65.wmf"/><Relationship Id="rId4" Type="http://schemas.openxmlformats.org/officeDocument/2006/relationships/image" Target="../media/image59.wmf"/><Relationship Id="rId9" Type="http://schemas.openxmlformats.org/officeDocument/2006/relationships/image" Target="../media/image6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7F12-20CF-44F0-B108-49E8FDAE6E89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4463084-B417-4461-AD90-103EE65B57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7F12-20CF-44F0-B108-49E8FDAE6E89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3084-B417-4461-AD90-103EE65B5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7F12-20CF-44F0-B108-49E8FDAE6E89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3084-B417-4461-AD90-103EE65B5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7F12-20CF-44F0-B108-49E8FDAE6E89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3084-B417-4461-AD90-103EE65B57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7F12-20CF-44F0-B108-49E8FDAE6E89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4463084-B417-4461-AD90-103EE65B5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7F12-20CF-44F0-B108-49E8FDAE6E89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3084-B417-4461-AD90-103EE65B57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7F12-20CF-44F0-B108-49E8FDAE6E89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3084-B417-4461-AD90-103EE65B57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7F12-20CF-44F0-B108-49E8FDAE6E89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3084-B417-4461-AD90-103EE65B5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7F12-20CF-44F0-B108-49E8FDAE6E89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3084-B417-4461-AD90-103EE65B5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7F12-20CF-44F0-B108-49E8FDAE6E89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3084-B417-4461-AD90-103EE65B57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7F12-20CF-44F0-B108-49E8FDAE6E89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4463084-B417-4461-AD90-103EE65B57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247F12-20CF-44F0-B108-49E8FDAE6E89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4463084-B417-4461-AD90-103EE65B5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МОУ СОШ № 80</a:t>
            </a:r>
          </a:p>
          <a:p>
            <a:pPr>
              <a:defRPr/>
            </a:pP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г.Ярославль</a:t>
            </a:r>
            <a:endParaRPr lang="ru-RU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ru-RU" dirty="0" smtClean="0"/>
              <a:t>Учитель математики </a:t>
            </a:r>
            <a:r>
              <a:rPr lang="ru-RU" dirty="0" err="1" smtClean="0"/>
              <a:t>Кусницына</a:t>
            </a:r>
            <a:r>
              <a:rPr lang="ru-RU" dirty="0" smtClean="0"/>
              <a:t> А.А.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Повторение. Тригонометрические формулы. Нахождение значений тригонометрических выражений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5229200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11 класс</a:t>
            </a:r>
            <a:endParaRPr lang="ru-RU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Формулы, которые нужно знать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 smtClean="0"/>
              <a:t>Формулы приведения</a:t>
            </a:r>
          </a:p>
          <a:p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243408"/>
            <a:ext cx="7772400" cy="1143000"/>
          </a:xfrm>
        </p:spPr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7772400" cy="4572000"/>
          </a:xfrm>
        </p:spPr>
        <p:txBody>
          <a:bodyPr/>
          <a:lstStyle/>
          <a:p>
            <a:r>
              <a:rPr lang="ru-RU" dirty="0" smtClean="0"/>
              <a:t>П.3 а учебник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51520" y="1052736"/>
          <a:ext cx="8649431" cy="993516"/>
        </p:xfrm>
        <a:graphic>
          <a:graphicData uri="http://schemas.openxmlformats.org/presentationml/2006/ole">
            <p:oleObj spid="_x0000_s22530" name="Формула" r:id="rId3" imgW="3759120" imgH="4316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23528" y="1988840"/>
          <a:ext cx="8327302" cy="474340"/>
        </p:xfrm>
        <a:graphic>
          <a:graphicData uri="http://schemas.openxmlformats.org/presentationml/2006/ole">
            <p:oleObj spid="_x0000_s22531" name="Формула" r:id="rId4" imgW="4012920" imgH="228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95536" y="2564904"/>
          <a:ext cx="2232247" cy="452101"/>
        </p:xfrm>
        <a:graphic>
          <a:graphicData uri="http://schemas.openxmlformats.org/presentationml/2006/ole">
            <p:oleObj spid="_x0000_s22532" name="Формула" r:id="rId5" imgW="1002960" imgH="20304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395536" y="2996952"/>
          <a:ext cx="6865938" cy="989012"/>
        </p:xfrm>
        <a:graphic>
          <a:graphicData uri="http://schemas.openxmlformats.org/presentationml/2006/ole">
            <p:oleObj spid="_x0000_s22533" name="Формула" r:id="rId6" imgW="3085920" imgH="444240" progId="Equation.3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252413" y="3933825"/>
          <a:ext cx="6019800" cy="993775"/>
        </p:xfrm>
        <a:graphic>
          <a:graphicData uri="http://schemas.openxmlformats.org/presentationml/2006/ole">
            <p:oleObj spid="_x0000_s22534" name="Формула" r:id="rId7" imgW="2616120" imgH="4316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67544" y="4797152"/>
          <a:ext cx="4102100" cy="935037"/>
        </p:xfrm>
        <a:graphic>
          <a:graphicData uri="http://schemas.openxmlformats.org/presentationml/2006/ole">
            <p:oleObj spid="_x0000_s22535" name="Формула" r:id="rId8" imgW="1892160" imgH="431640" progId="Equation.3">
              <p:embed/>
            </p:oleObj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323528" y="5661248"/>
          <a:ext cx="5148263" cy="935037"/>
        </p:xfrm>
        <a:graphic>
          <a:graphicData uri="http://schemas.openxmlformats.org/presentationml/2006/ole">
            <p:oleObj spid="_x0000_s22536" name="Формула" r:id="rId9" imgW="23745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899592" y="548680"/>
          <a:ext cx="6224588" cy="906462"/>
        </p:xfrm>
        <a:graphic>
          <a:graphicData uri="http://schemas.openxmlformats.org/presentationml/2006/ole">
            <p:oleObj spid="_x0000_s23554" name="Формула" r:id="rId3" imgW="2705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Найдите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771800" y="1412776"/>
          <a:ext cx="4487863" cy="512763"/>
        </p:xfrm>
        <a:graphic>
          <a:graphicData uri="http://schemas.openxmlformats.org/presentationml/2006/ole">
            <p:oleObj spid="_x0000_s21506" name="Формула" r:id="rId3" imgW="1777680" imgH="2030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827584" y="2204864"/>
          <a:ext cx="7968886" cy="576064"/>
        </p:xfrm>
        <a:graphic>
          <a:graphicData uri="http://schemas.openxmlformats.org/presentationml/2006/ole">
            <p:oleObj spid="_x0000_s21507" name="Формула" r:id="rId4" imgW="3162240" imgH="228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55576" y="2924944"/>
          <a:ext cx="5544616" cy="504056"/>
        </p:xfrm>
        <a:graphic>
          <a:graphicData uri="http://schemas.openxmlformats.org/presentationml/2006/ole">
            <p:oleObj spid="_x0000_s21508" name="Формула" r:id="rId5" imgW="1714320" imgH="2030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55576" y="3501008"/>
          <a:ext cx="2376264" cy="520825"/>
        </p:xfrm>
        <a:graphic>
          <a:graphicData uri="http://schemas.openxmlformats.org/presentationml/2006/ole">
            <p:oleObj spid="_x0000_s21509" name="Формула" r:id="rId6" imgW="9270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Задние 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7772400" cy="4572000"/>
          </a:xfrm>
        </p:spPr>
        <p:txBody>
          <a:bodyPr/>
          <a:lstStyle/>
          <a:p>
            <a:r>
              <a:rPr lang="ru-RU" dirty="0" smtClean="0"/>
              <a:t>Найдите значение выражения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987925" y="1125538"/>
          <a:ext cx="4052888" cy="915987"/>
        </p:xfrm>
        <a:graphic>
          <a:graphicData uri="http://schemas.openxmlformats.org/presentationml/2006/ole">
            <p:oleObj spid="_x0000_s24578" name="Формула" r:id="rId3" imgW="1739880" imgH="39348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58788" y="2420938"/>
          <a:ext cx="7385050" cy="2087562"/>
        </p:xfrm>
        <a:graphic>
          <a:graphicData uri="http://schemas.openxmlformats.org/presentationml/2006/ole">
            <p:oleObj spid="_x0000_s24579" name="Формула" r:id="rId4" imgW="2869920" imgH="81252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55576" y="5013176"/>
          <a:ext cx="1800199" cy="475524"/>
        </p:xfrm>
        <a:graphic>
          <a:graphicData uri="http://schemas.openxmlformats.org/presentationml/2006/ole">
            <p:oleObj spid="_x0000_s24580" name="Формула" r:id="rId5" imgW="672840" imgH="177480" progId="Equation.3">
              <p:embed/>
            </p:oleObj>
          </a:graphicData>
        </a:graphic>
      </p:graphicFrame>
      <p:sp>
        <p:nvSpPr>
          <p:cNvPr id="8" name="Овал 7"/>
          <p:cNvSpPr/>
          <p:nvPr/>
        </p:nvSpPr>
        <p:spPr>
          <a:xfrm>
            <a:off x="5148064" y="2060848"/>
            <a:ext cx="3672408" cy="120243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Формула синуса  двойного аргумента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Найдите значение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139952" y="1215693"/>
          <a:ext cx="1728192" cy="838681"/>
        </p:xfrm>
        <a:graphic>
          <a:graphicData uri="http://schemas.openxmlformats.org/presentationml/2006/ole">
            <p:oleObj spid="_x0000_s25602" name="Формула" r:id="rId3" imgW="863280" imgH="41904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259632" y="2492896"/>
          <a:ext cx="6124796" cy="936104"/>
        </p:xfrm>
        <a:graphic>
          <a:graphicData uri="http://schemas.openxmlformats.org/presentationml/2006/ole">
            <p:oleObj spid="_x0000_s25603" name="Формула" r:id="rId4" imgW="2908080" imgH="444240" progId="Equation.3">
              <p:embed/>
            </p:oleObj>
          </a:graphicData>
        </a:graphic>
      </p:graphicFrame>
      <p:sp>
        <p:nvSpPr>
          <p:cNvPr id="6" name="Овал 5"/>
          <p:cNvSpPr/>
          <p:nvPr/>
        </p:nvSpPr>
        <p:spPr>
          <a:xfrm>
            <a:off x="3419872" y="3501008"/>
            <a:ext cx="3672408" cy="120243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Формула приведения, косинус угла  первой четверти положителен</a:t>
            </a:r>
            <a:endParaRPr lang="ru-RU" i="1" dirty="0">
              <a:solidFill>
                <a:schemeClr val="tx1"/>
              </a:solidFill>
            </a:endParaRP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671513" y="5013325"/>
          <a:ext cx="1970087" cy="474663"/>
        </p:xfrm>
        <a:graphic>
          <a:graphicData uri="http://schemas.openxmlformats.org/presentationml/2006/ole">
            <p:oleObj spid="_x0000_s25604" name="Формула" r:id="rId5" imgW="7365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5724128" y="3140968"/>
            <a:ext cx="2808312" cy="64807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7772400" cy="4572000"/>
          </a:xfrm>
        </p:spPr>
        <p:txBody>
          <a:bodyPr/>
          <a:lstStyle/>
          <a:p>
            <a:r>
              <a:rPr lang="ru-RU" dirty="0" smtClean="0"/>
              <a:t>Найдите значение выражения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995936" y="1772816"/>
          <a:ext cx="4442035" cy="936104"/>
        </p:xfrm>
        <a:graphic>
          <a:graphicData uri="http://schemas.openxmlformats.org/presentationml/2006/ole">
            <p:oleObj spid="_x0000_s26626" name="Формула" r:id="rId3" imgW="1866600" imgH="39348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467544" y="2996952"/>
          <a:ext cx="7615238" cy="935037"/>
        </p:xfrm>
        <a:graphic>
          <a:graphicData uri="http://schemas.openxmlformats.org/presentationml/2006/ole">
            <p:oleObj spid="_x0000_s26627" name="Формула" r:id="rId4" imgW="3200400" imgH="393480" progId="Equation.3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611560" y="4149080"/>
          <a:ext cx="2687638" cy="935037"/>
        </p:xfrm>
        <a:graphic>
          <a:graphicData uri="http://schemas.openxmlformats.org/presentationml/2006/ole">
            <p:oleObj spid="_x0000_s26628" name="Формула" r:id="rId5" imgW="1130040" imgH="393480" progId="Equation.3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539552" y="5301208"/>
          <a:ext cx="5499100" cy="935037"/>
        </p:xfrm>
        <a:graphic>
          <a:graphicData uri="http://schemas.openxmlformats.org/presentationml/2006/ole">
            <p:oleObj spid="_x0000_s26629" name="Формула" r:id="rId6" imgW="2311200" imgH="393480" progId="Equation.3">
              <p:embed/>
            </p:oleObj>
          </a:graphicData>
        </a:graphic>
      </p:graphicFrame>
      <p:cxnSp>
        <p:nvCxnSpPr>
          <p:cNvPr id="11" name="Скругленная соединительная линия 10"/>
          <p:cNvCxnSpPr/>
          <p:nvPr/>
        </p:nvCxnSpPr>
        <p:spPr>
          <a:xfrm rot="10800000" flipV="1">
            <a:off x="2627784" y="3717032"/>
            <a:ext cx="4176464" cy="57606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кругленная соединительная линия 12"/>
          <p:cNvCxnSpPr/>
          <p:nvPr/>
        </p:nvCxnSpPr>
        <p:spPr>
          <a:xfrm rot="10800000" flipV="1">
            <a:off x="1403648" y="3717032"/>
            <a:ext cx="5400600" cy="1440160"/>
          </a:xfrm>
          <a:prstGeom prst="curvedConnector3">
            <a:avLst>
              <a:gd name="adj1" fmla="val 4127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6354763" y="5949950"/>
          <a:ext cx="2005012" cy="474663"/>
        </p:xfrm>
        <a:graphic>
          <a:graphicData uri="http://schemas.openxmlformats.org/presentationml/2006/ole">
            <p:oleObj spid="_x0000_s26630" name="Формула" r:id="rId7" imgW="7491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611560" y="3717032"/>
            <a:ext cx="6624736" cy="64807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Найдите значение выражения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851920" y="1700808"/>
          <a:ext cx="3484563" cy="949325"/>
        </p:xfrm>
        <a:graphic>
          <a:graphicData uri="http://schemas.openxmlformats.org/presentationml/2006/ole">
            <p:oleObj spid="_x0000_s27650" name="Формула" r:id="rId3" imgW="1536480" imgH="41904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539552" y="4509120"/>
          <a:ext cx="3859212" cy="949325"/>
        </p:xfrm>
        <a:graphic>
          <a:graphicData uri="http://schemas.openxmlformats.org/presentationml/2006/ole">
            <p:oleObj spid="_x0000_s27651" name="Формула" r:id="rId4" imgW="1701720" imgH="419040" progId="Equation.3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539552" y="1916832"/>
          <a:ext cx="3225800" cy="517525"/>
        </p:xfrm>
        <a:graphic>
          <a:graphicData uri="http://schemas.openxmlformats.org/presentationml/2006/ole">
            <p:oleObj spid="_x0000_s27652" name="Формула" r:id="rId5" imgW="1422360" imgH="228600" progId="Equation.3">
              <p:embed/>
            </p:oleObj>
          </a:graphicData>
        </a:graphic>
      </p:graphicFrame>
      <p:sp>
        <p:nvSpPr>
          <p:cNvPr id="7" name="Овал 6"/>
          <p:cNvSpPr/>
          <p:nvPr/>
        </p:nvSpPr>
        <p:spPr>
          <a:xfrm>
            <a:off x="4644008" y="260648"/>
            <a:ext cx="3672408" cy="120243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>
              <a:solidFill>
                <a:schemeClr val="tx1"/>
              </a:solidFill>
            </a:endParaRPr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5508104" y="404664"/>
          <a:ext cx="1562100" cy="863600"/>
        </p:xfrm>
        <a:graphic>
          <a:graphicData uri="http://schemas.openxmlformats.org/presentationml/2006/ole">
            <p:oleObj spid="_x0000_s27653" name="Формула" r:id="rId6" imgW="711000" imgH="393480" progId="Equation.3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0" y="2564904"/>
          <a:ext cx="4492625" cy="1065212"/>
        </p:xfrm>
        <a:graphic>
          <a:graphicData uri="http://schemas.openxmlformats.org/presentationml/2006/ole">
            <p:oleObj spid="_x0000_s27655" name="Формула" r:id="rId7" imgW="1981080" imgH="469800" progId="Equation.3">
              <p:embed/>
            </p:oleObj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4533900" y="2694852"/>
          <a:ext cx="4610100" cy="1439862"/>
        </p:xfrm>
        <a:graphic>
          <a:graphicData uri="http://schemas.openxmlformats.org/presentationml/2006/ole">
            <p:oleObj spid="_x0000_s27656" name="Формула" r:id="rId8" imgW="2031840" imgH="634680" progId="Equation.3">
              <p:embed/>
            </p:oleObj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899592" y="3789040"/>
          <a:ext cx="5688632" cy="542031"/>
        </p:xfrm>
        <a:graphic>
          <a:graphicData uri="http://schemas.openxmlformats.org/presentationml/2006/ole">
            <p:oleObj spid="_x0000_s27657" name="Формула" r:id="rId9" imgW="2133360" imgH="203040" progId="Equation.3">
              <p:embed/>
            </p:oleObj>
          </a:graphicData>
        </a:graphic>
      </p:graphicFrame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4499992" y="4509120"/>
          <a:ext cx="2362200" cy="949325"/>
        </p:xfrm>
        <a:graphic>
          <a:graphicData uri="http://schemas.openxmlformats.org/presentationml/2006/ole">
            <p:oleObj spid="_x0000_s27659" name="Формула" r:id="rId10" imgW="1041120" imgH="419040" progId="Equation.3">
              <p:embed/>
            </p:oleObj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7020272" y="4509120"/>
          <a:ext cx="1611313" cy="949325"/>
        </p:xfrm>
        <a:graphic>
          <a:graphicData uri="http://schemas.openxmlformats.org/presentationml/2006/ole">
            <p:oleObj spid="_x0000_s27660" name="Формула" r:id="rId11" imgW="711000" imgH="419040" progId="Equation.3">
              <p:embed/>
            </p:oleObj>
          </a:graphicData>
        </a:graphic>
      </p:graphicFrame>
      <p:sp>
        <p:nvSpPr>
          <p:cNvPr id="17" name="Овал 16"/>
          <p:cNvSpPr/>
          <p:nvPr/>
        </p:nvSpPr>
        <p:spPr>
          <a:xfrm>
            <a:off x="4211960" y="5557092"/>
            <a:ext cx="3672408" cy="120243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Формула приведения, </a:t>
            </a:r>
            <a:r>
              <a:rPr lang="ru-RU" i="1" dirty="0" smtClean="0">
                <a:solidFill>
                  <a:schemeClr val="tx1"/>
                </a:solidFill>
              </a:rPr>
              <a:t>сину</a:t>
            </a:r>
            <a:r>
              <a:rPr lang="ru-RU" i="1" dirty="0" smtClean="0">
                <a:solidFill>
                  <a:schemeClr val="tx1"/>
                </a:solidFill>
              </a:rPr>
              <a:t>с </a:t>
            </a:r>
            <a:r>
              <a:rPr lang="ru-RU" i="1" dirty="0" smtClean="0">
                <a:solidFill>
                  <a:schemeClr val="tx1"/>
                </a:solidFill>
              </a:rPr>
              <a:t>угла  первой четверти положителен</a:t>
            </a:r>
            <a:endParaRPr lang="ru-RU" i="1" dirty="0">
              <a:solidFill>
                <a:schemeClr val="tx1"/>
              </a:solidFill>
            </a:endParaRPr>
          </a:p>
        </p:txBody>
      </p:sp>
      <p:graphicFrame>
        <p:nvGraphicFramePr>
          <p:cNvPr id="27661" name="Object 13"/>
          <p:cNvGraphicFramePr>
            <a:graphicFrameLocks noChangeAspect="1"/>
          </p:cNvGraphicFramePr>
          <p:nvPr/>
        </p:nvGraphicFramePr>
        <p:xfrm>
          <a:off x="1252538" y="6021388"/>
          <a:ext cx="1731962" cy="474662"/>
        </p:xfrm>
        <a:graphic>
          <a:graphicData uri="http://schemas.openxmlformats.org/presentationml/2006/ole">
            <p:oleObj spid="_x0000_s27661" name="Формула" r:id="rId12" imgW="6476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Выполните задания самостоятельно!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П.3 (в)</a:t>
            </a:r>
          </a:p>
          <a:p>
            <a:r>
              <a:rPr lang="ru-RU" dirty="0" smtClean="0"/>
              <a:t>Найдите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Найдите значение выражения</a:t>
            </a:r>
          </a:p>
          <a:p>
            <a:endParaRPr lang="ru-RU" dirty="0" smtClean="0"/>
          </a:p>
          <a:p>
            <a:r>
              <a:rPr lang="ru-RU" dirty="0" smtClean="0"/>
              <a:t>Найдите значение </a:t>
            </a:r>
          </a:p>
          <a:p>
            <a:r>
              <a:rPr lang="ru-RU" dirty="0" smtClean="0"/>
              <a:t>П.7 в </a:t>
            </a:r>
            <a:endParaRPr lang="ru-RU" dirty="0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771800" y="1916832"/>
          <a:ext cx="5321300" cy="512763"/>
        </p:xfrm>
        <a:graphic>
          <a:graphicData uri="http://schemas.openxmlformats.org/presentationml/2006/ole">
            <p:oleObj spid="_x0000_s30722" name="Формула" r:id="rId3" imgW="2450880" imgH="20304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5940152" y="2564904"/>
          <a:ext cx="1508125" cy="974725"/>
        </p:xfrm>
        <a:graphic>
          <a:graphicData uri="http://schemas.openxmlformats.org/presentationml/2006/ole">
            <p:oleObj spid="_x0000_s30723" name="Формула" r:id="rId4" imgW="647640" imgH="4190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029075" y="3644900"/>
          <a:ext cx="4016375" cy="773113"/>
        </p:xfrm>
        <a:graphic>
          <a:graphicData uri="http://schemas.openxmlformats.org/presentationml/2006/ole">
            <p:oleObj spid="_x0000_s30724" name="Формула" r:id="rId5" imgW="20444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28295" y="2967335"/>
            <a:ext cx="6487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урок!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Формулы, которые нужно знать: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611560" y="1628800"/>
          <a:ext cx="3353627" cy="623565"/>
        </p:xfrm>
        <a:graphic>
          <a:graphicData uri="http://schemas.openxmlformats.org/presentationml/2006/ole">
            <p:oleObj spid="_x0000_s1026" name="Формула" r:id="rId3" imgW="1091880" imgH="2030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139952" y="1556792"/>
          <a:ext cx="4789488" cy="808037"/>
        </p:xfrm>
        <a:graphic>
          <a:graphicData uri="http://schemas.openxmlformats.org/presentationml/2006/ole">
            <p:oleObj spid="_x0000_s1027" name="Формула" r:id="rId4" imgW="2108160" imgH="35532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55576" y="3140968"/>
          <a:ext cx="5300718" cy="1008112"/>
        </p:xfrm>
        <a:graphic>
          <a:graphicData uri="http://schemas.openxmlformats.org/presentationml/2006/ole">
            <p:oleObj spid="_x0000_s1028" name="Формула" r:id="rId5" imgW="207000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683568" y="2780928"/>
          <a:ext cx="3213357" cy="432048"/>
        </p:xfrm>
        <a:graphic>
          <a:graphicData uri="http://schemas.openxmlformats.org/presentationml/2006/ole">
            <p:oleObj spid="_x0000_s1029" name="Формула" r:id="rId6" imgW="1511280" imgH="20304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93725" y="4365625"/>
          <a:ext cx="3536950" cy="431800"/>
        </p:xfrm>
        <a:graphic>
          <a:graphicData uri="http://schemas.openxmlformats.org/presentationml/2006/ole">
            <p:oleObj spid="_x0000_s1030" name="Формула" r:id="rId7" imgW="1663560" imgH="2030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755576" y="4869160"/>
          <a:ext cx="4748212" cy="1008062"/>
        </p:xfrm>
        <a:graphic>
          <a:graphicData uri="http://schemas.openxmlformats.org/presentationml/2006/ole">
            <p:oleObj spid="_x0000_s1031" name="Формула" r:id="rId8" imgW="1854000" imgH="3934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816225" y="5580063"/>
          <a:ext cx="4594225" cy="1227137"/>
        </p:xfrm>
        <a:graphic>
          <a:graphicData uri="http://schemas.openxmlformats.org/presentationml/2006/ole">
            <p:oleObj spid="_x0000_s1032" name="Формула" r:id="rId9" imgW="1473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71600" y="2924944"/>
            <a:ext cx="7560840" cy="3168352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Формулы, которые можно вывести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611560" y="1628801"/>
          <a:ext cx="1920213" cy="720080"/>
        </p:xfrm>
        <a:graphic>
          <a:graphicData uri="http://schemas.openxmlformats.org/presentationml/2006/ole">
            <p:oleObj spid="_x0000_s2050" name="Формула" r:id="rId3" imgW="609480" imgH="228600" progId="Equation.3">
              <p:embed/>
            </p:oleObj>
          </a:graphicData>
        </a:graphic>
      </p:graphicFrame>
      <p:graphicFrame>
        <p:nvGraphicFramePr>
          <p:cNvPr id="2051" name="Содержимое 3"/>
          <p:cNvGraphicFramePr>
            <a:graphicFrameLocks noChangeAspect="1"/>
          </p:cNvGraphicFramePr>
          <p:nvPr/>
        </p:nvGraphicFramePr>
        <p:xfrm>
          <a:off x="2627784" y="1412776"/>
          <a:ext cx="2088232" cy="1187566"/>
        </p:xfrm>
        <a:graphic>
          <a:graphicData uri="http://schemas.openxmlformats.org/presentationml/2006/ole">
            <p:oleObj spid="_x0000_s2051" name="Формула" r:id="rId4" imgW="736560" imgH="419040" progId="Equation.3">
              <p:embed/>
            </p:oleObj>
          </a:graphicData>
        </a:graphic>
      </p:graphicFrame>
      <p:graphicFrame>
        <p:nvGraphicFramePr>
          <p:cNvPr id="2052" name="Содержимое 3"/>
          <p:cNvGraphicFramePr>
            <a:graphicFrameLocks noChangeAspect="1"/>
          </p:cNvGraphicFramePr>
          <p:nvPr/>
        </p:nvGraphicFramePr>
        <p:xfrm>
          <a:off x="4788024" y="1412776"/>
          <a:ext cx="2881312" cy="1187450"/>
        </p:xfrm>
        <a:graphic>
          <a:graphicData uri="http://schemas.openxmlformats.org/presentationml/2006/ole">
            <p:oleObj spid="_x0000_s2052" name="Формула" r:id="rId5" imgW="1015920" imgH="419040" progId="Equation.3">
              <p:embed/>
            </p:oleObj>
          </a:graphicData>
        </a:graphic>
      </p:graphicFrame>
      <p:graphicFrame>
        <p:nvGraphicFramePr>
          <p:cNvPr id="2053" name="Содержимое 3"/>
          <p:cNvGraphicFramePr>
            <a:graphicFrameLocks noChangeAspect="1"/>
          </p:cNvGraphicFramePr>
          <p:nvPr/>
        </p:nvGraphicFramePr>
        <p:xfrm>
          <a:off x="7668344" y="1484784"/>
          <a:ext cx="1260475" cy="1114425"/>
        </p:xfrm>
        <a:graphic>
          <a:graphicData uri="http://schemas.openxmlformats.org/presentationml/2006/ole">
            <p:oleObj spid="_x0000_s2053" name="Формула" r:id="rId6" imgW="444240" imgH="393480" progId="Equation.3">
              <p:embed/>
            </p:oleObj>
          </a:graphicData>
        </a:graphic>
      </p:graphicFrame>
      <p:graphicFrame>
        <p:nvGraphicFramePr>
          <p:cNvPr id="2054" name="Содержимое 3"/>
          <p:cNvGraphicFramePr>
            <a:graphicFrameLocks noChangeAspect="1"/>
          </p:cNvGraphicFramePr>
          <p:nvPr/>
        </p:nvGraphicFramePr>
        <p:xfrm>
          <a:off x="1259632" y="3068960"/>
          <a:ext cx="7128792" cy="1182587"/>
        </p:xfrm>
        <a:graphic>
          <a:graphicData uri="http://schemas.openxmlformats.org/presentationml/2006/ole">
            <p:oleObj spid="_x0000_s2054" name="Формула" r:id="rId7" imgW="2374560" imgH="393480" progId="Equation.3">
              <p:embed/>
            </p:oleObj>
          </a:graphicData>
        </a:graphic>
      </p:graphicFrame>
      <p:graphicFrame>
        <p:nvGraphicFramePr>
          <p:cNvPr id="2055" name="Содержимое 3"/>
          <p:cNvGraphicFramePr>
            <a:graphicFrameLocks noChangeAspect="1"/>
          </p:cNvGraphicFramePr>
          <p:nvPr/>
        </p:nvGraphicFramePr>
        <p:xfrm>
          <a:off x="1331640" y="4509120"/>
          <a:ext cx="6557963" cy="1182688"/>
        </p:xfrm>
        <a:graphic>
          <a:graphicData uri="http://schemas.openxmlformats.org/presentationml/2006/ole">
            <p:oleObj spid="_x0000_s2055" name="Формула" r:id="rId8" imgW="2184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Формулы, которые нужно знать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Формулы суммы и разности аргументов</a:t>
            </a:r>
            <a:endParaRPr lang="ru-RU" b="1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043608" y="1988840"/>
          <a:ext cx="6696744" cy="637785"/>
        </p:xfrm>
        <a:graphic>
          <a:graphicData uri="http://schemas.openxmlformats.org/presentationml/2006/ole">
            <p:oleObj spid="_x0000_s3074" name="Формула" r:id="rId3" imgW="2133360" imgH="2030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043608" y="2852936"/>
          <a:ext cx="6758706" cy="630752"/>
        </p:xfrm>
        <a:graphic>
          <a:graphicData uri="http://schemas.openxmlformats.org/presentationml/2006/ole">
            <p:oleObj spid="_x0000_s3075" name="Формула" r:id="rId4" imgW="2171520" imgH="2030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115616" y="3501008"/>
          <a:ext cx="3888433" cy="1233830"/>
        </p:xfrm>
        <a:graphic>
          <a:graphicData uri="http://schemas.openxmlformats.org/presentationml/2006/ole">
            <p:oleObj spid="_x0000_s3076" name="Формула" r:id="rId5" imgW="1320480" imgH="41904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187624" y="5013176"/>
          <a:ext cx="3887787" cy="1235075"/>
        </p:xfrm>
        <a:graphic>
          <a:graphicData uri="http://schemas.openxmlformats.org/presentationml/2006/ole">
            <p:oleObj spid="_x0000_s3077" name="Формула" r:id="rId6" imgW="13204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Формулы, которые можно вывести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(подставив в формулы вместо у переменную </a:t>
            </a:r>
            <a:r>
              <a:rPr lang="ru-RU" dirty="0" err="1" smtClean="0"/>
              <a:t>х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b="1" i="1" dirty="0" smtClean="0"/>
              <a:t>Формулы двойного аргумента</a:t>
            </a:r>
            <a:endParaRPr lang="ru-RU" b="1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115616" y="2636912"/>
          <a:ext cx="3960440" cy="565777"/>
        </p:xfrm>
        <a:graphic>
          <a:graphicData uri="http://schemas.openxmlformats.org/presentationml/2006/ole">
            <p:oleObj spid="_x0000_s5122" name="Формула" r:id="rId3" imgW="1244520" imgH="177480" progId="Equation.3">
              <p:embed/>
            </p:oleObj>
          </a:graphicData>
        </a:graphic>
      </p:graphicFrame>
      <p:graphicFrame>
        <p:nvGraphicFramePr>
          <p:cNvPr id="5123" name="Содержимое 3"/>
          <p:cNvGraphicFramePr>
            <a:graphicFrameLocks noChangeAspect="1"/>
          </p:cNvGraphicFramePr>
          <p:nvPr/>
        </p:nvGraphicFramePr>
        <p:xfrm>
          <a:off x="1115616" y="3212976"/>
          <a:ext cx="4752528" cy="679360"/>
        </p:xfrm>
        <a:graphic>
          <a:graphicData uri="http://schemas.openxmlformats.org/presentationml/2006/ole">
            <p:oleObj spid="_x0000_s5123" name="Формула" r:id="rId4" imgW="1422360" imgH="2030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115616" y="4221087"/>
          <a:ext cx="3168352" cy="1394075"/>
        </p:xfrm>
        <a:graphic>
          <a:graphicData uri="http://schemas.openxmlformats.org/presentationml/2006/ole">
            <p:oleObj spid="_x0000_s5124" name="Формула" r:id="rId5" imgW="9522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Формулы, которые нужно знать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Формулы суммы и разности синусов и косинусов</a:t>
            </a:r>
          </a:p>
          <a:p>
            <a:pPr>
              <a:buNone/>
            </a:pPr>
            <a:endParaRPr lang="ru-RU" b="1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971600" y="2348879"/>
          <a:ext cx="4680520" cy="879371"/>
        </p:xfrm>
        <a:graphic>
          <a:graphicData uri="http://schemas.openxmlformats.org/presentationml/2006/ole">
            <p:oleObj spid="_x0000_s4098" name="Формула" r:id="rId3" imgW="2095200" imgH="3934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043608" y="3212976"/>
          <a:ext cx="4651375" cy="879475"/>
        </p:xfrm>
        <a:graphic>
          <a:graphicData uri="http://schemas.openxmlformats.org/presentationml/2006/ole">
            <p:oleObj spid="_x0000_s4099" name="Формула" r:id="rId4" imgW="2082600" imgH="3934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971600" y="4149080"/>
          <a:ext cx="4821238" cy="879475"/>
        </p:xfrm>
        <a:graphic>
          <a:graphicData uri="http://schemas.openxmlformats.org/presentationml/2006/ole">
            <p:oleObj spid="_x0000_s4100" name="Формула" r:id="rId5" imgW="2158920" imgH="39348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971600" y="5157192"/>
          <a:ext cx="4935537" cy="879475"/>
        </p:xfrm>
        <a:graphic>
          <a:graphicData uri="http://schemas.openxmlformats.org/presentationml/2006/ole">
            <p:oleObj spid="_x0000_s4101" name="Формула" r:id="rId6" imgW="2209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Формулы, которые нужно знать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Формулы преобразований произведения тригонометрических функций в суммы</a:t>
            </a:r>
            <a:endParaRPr lang="ru-RU" b="1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187623" y="2636912"/>
          <a:ext cx="5472609" cy="1009827"/>
        </p:xfrm>
        <a:graphic>
          <a:graphicData uri="http://schemas.openxmlformats.org/presentationml/2006/ole">
            <p:oleObj spid="_x0000_s7170" name="Формула" r:id="rId3" imgW="2133360" imgH="39348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090613" y="3716338"/>
          <a:ext cx="5667375" cy="1009650"/>
        </p:xfrm>
        <a:graphic>
          <a:graphicData uri="http://schemas.openxmlformats.org/presentationml/2006/ole">
            <p:oleObj spid="_x0000_s7171" name="Формула" r:id="rId4" imgW="2209680" imgH="39348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181100" y="5084763"/>
          <a:ext cx="5537200" cy="1009650"/>
        </p:xfrm>
        <a:graphic>
          <a:graphicData uri="http://schemas.openxmlformats.org/presentationml/2006/ole">
            <p:oleObj spid="_x0000_s7172" name="Формула" r:id="rId5" imgW="21589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Формулы, которые нужно знать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Формулы понижения степени</a:t>
            </a:r>
          </a:p>
          <a:p>
            <a:pPr>
              <a:buNone/>
            </a:pPr>
            <a:endParaRPr lang="ru-RU" b="1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187624" y="2204864"/>
          <a:ext cx="2894257" cy="1008112"/>
        </p:xfrm>
        <a:graphic>
          <a:graphicData uri="http://schemas.openxmlformats.org/presentationml/2006/ole">
            <p:oleObj spid="_x0000_s6146" name="Формула" r:id="rId3" imgW="1130040" imgH="393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115616" y="3284984"/>
          <a:ext cx="2959100" cy="1008062"/>
        </p:xfrm>
        <a:graphic>
          <a:graphicData uri="http://schemas.openxmlformats.org/presentationml/2006/ole">
            <p:oleObj spid="_x0000_s6147" name="Формула" r:id="rId4" imgW="115560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115616" y="4509120"/>
          <a:ext cx="2700338" cy="1008062"/>
        </p:xfrm>
        <a:graphic>
          <a:graphicData uri="http://schemas.openxmlformats.org/presentationml/2006/ole">
            <p:oleObj spid="_x0000_s6149" name="Формула" r:id="rId5" imgW="1054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Формулы, которые нужно знать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 smtClean="0"/>
              <a:t>Знаки тригонометрических функций</a:t>
            </a:r>
            <a:endParaRPr lang="ru-RU" b="1" i="1" dirty="0"/>
          </a:p>
        </p:txBody>
      </p:sp>
      <p:pic>
        <p:nvPicPr>
          <p:cNvPr id="8194" name="Picture 2" descr="ÐÐ°ÑÑÐ¸Ð½ÐºÐ¸ Ð¿Ð¾ Ð·Ð°Ð¿ÑÐ¾ÑÑ Ð·Ð½Ð°ÐºÐ¸ ÑÑÐ¸Ð³Ð¾Ð½Ð¾Ð¼ÐµÑÑÐ¸ÑÐµÑÐºÐ¸Ñ ÑÑÐ½ÐºÑÐ¸Ð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92896"/>
            <a:ext cx="6510175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422</TotalTime>
  <Words>172</Words>
  <Application>Microsoft Office PowerPoint</Application>
  <PresentationFormat>Экран (4:3)</PresentationFormat>
  <Paragraphs>46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Справедливость</vt:lpstr>
      <vt:lpstr>Формула</vt:lpstr>
      <vt:lpstr>Microsoft Equation 3.0</vt:lpstr>
      <vt:lpstr>Повторение. Тригонометрические формулы. Нахождение значений тригонометрических выражений</vt:lpstr>
      <vt:lpstr>Формулы, которые нужно знать:</vt:lpstr>
      <vt:lpstr>Формулы, которые можно вывести</vt:lpstr>
      <vt:lpstr>Формулы, которые нужно знать</vt:lpstr>
      <vt:lpstr>Формулы, которые можно вывести</vt:lpstr>
      <vt:lpstr>Формулы, которые нужно знать</vt:lpstr>
      <vt:lpstr>Формулы, которые нужно знать</vt:lpstr>
      <vt:lpstr>Формулы, которые нужно знать</vt:lpstr>
      <vt:lpstr>Формулы, которые нужно знать</vt:lpstr>
      <vt:lpstr>Формулы, которые нужно знать</vt:lpstr>
      <vt:lpstr>Задание</vt:lpstr>
      <vt:lpstr>Слайд 12</vt:lpstr>
      <vt:lpstr>Задание ЕГЭ</vt:lpstr>
      <vt:lpstr>Задние ЕГЭ</vt:lpstr>
      <vt:lpstr>Задание ЕГЭ</vt:lpstr>
      <vt:lpstr>Задание ЕГЭ</vt:lpstr>
      <vt:lpstr>Задание ЕГЭ</vt:lpstr>
      <vt:lpstr>Выполните задания самостоятельно!</vt:lpstr>
      <vt:lpstr>Слайд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Повторение. Тригонометрических формул. Преобразование тригонометрических выражений</dc:title>
  <dc:creator>Пользователь</dc:creator>
  <cp:lastModifiedBy>Пользователь</cp:lastModifiedBy>
  <cp:revision>34</cp:revision>
  <dcterms:created xsi:type="dcterms:W3CDTF">2019-07-10T19:15:26Z</dcterms:created>
  <dcterms:modified xsi:type="dcterms:W3CDTF">2021-10-22T19:18:42Z</dcterms:modified>
</cp:coreProperties>
</file>