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2" r:id="rId4"/>
    <p:sldId id="264" r:id="rId5"/>
    <p:sldId id="263" r:id="rId6"/>
    <p:sldId id="265" r:id="rId7"/>
    <p:sldId id="271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all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>
                <a:solidFill>
                  <a:schemeClr val="tx2">
                    <a:lumMod val="50000"/>
                  </a:schemeClr>
                </a:solidFill>
              </a:rPr>
              <a:t>ГИА-11: выбор предметов</a:t>
            </a:r>
          </a:p>
        </c:rich>
      </c:tx>
      <c:layout>
        <c:manualLayout>
          <c:xMode val="edge"/>
          <c:yMode val="edge"/>
          <c:x val="0.32980326747320471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Выбор предметов ЕГЭ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5.1717311276190697E-2"/>
                  <c:y val="1.851851851851851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Обществознание</c:v>
                </c:pt>
                <c:pt idx="1">
                  <c:v>Математика профильная</c:v>
                </c:pt>
                <c:pt idx="2">
                  <c:v>Английский язык </c:v>
                </c:pt>
                <c:pt idx="3">
                  <c:v>Биология</c:v>
                </c:pt>
                <c:pt idx="4">
                  <c:v>История</c:v>
                </c:pt>
                <c:pt idx="5">
                  <c:v>Химия</c:v>
                </c:pt>
                <c:pt idx="6">
                  <c:v>Информатика </c:v>
                </c:pt>
                <c:pt idx="7">
                  <c:v>Литература</c:v>
                </c:pt>
                <c:pt idx="8">
                  <c:v>Физика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31</c:v>
                </c:pt>
                <c:pt idx="1">
                  <c:v>23</c:v>
                </c:pt>
                <c:pt idx="2">
                  <c:v>22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8</c:v>
                </c:pt>
                <c:pt idx="7">
                  <c:v>10</c:v>
                </c:pt>
                <c:pt idx="8">
                  <c:v>2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4.6296296296296441E-3"/>
                  <c:y val="-0.36941375791185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864197530864196E-3"/>
                  <c:y val="-0.370575941517860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864197530864196E-3"/>
                  <c:y val="-0.422561342193915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7322105570138197E-3"/>
                  <c:y val="-0.371738125123868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432098765430968E-3"/>
                  <c:y val="-0.2856821852056678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5432098765432098E-3"/>
                  <c:y val="-0.185198155619036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79</c:v>
                </c:pt>
                <c:pt idx="1">
                  <c:v>79</c:v>
                </c:pt>
                <c:pt idx="2">
                  <c:v>81</c:v>
                </c:pt>
                <c:pt idx="3">
                  <c:v>79</c:v>
                </c:pt>
                <c:pt idx="4">
                  <c:v>76</c:v>
                </c:pt>
                <c:pt idx="5">
                  <c:v>73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5645568"/>
        <c:axId val="39846656"/>
      </c:barChart>
      <c:catAx>
        <c:axId val="6564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846656"/>
        <c:crosses val="autoZero"/>
        <c:auto val="1"/>
        <c:lblAlgn val="ctr"/>
        <c:lblOffset val="100"/>
        <c:noMultiLvlLbl val="0"/>
      </c:catAx>
      <c:valAx>
        <c:axId val="39846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645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E26B3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0"/>
                  <c:y val="-0.265873015873015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322404371585202E-3"/>
                  <c:y val="-0.36111111111111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018099206310814E-16"/>
                  <c:y val="-0.38888888888888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7322404371584699E-3"/>
                  <c:y val="-0.337301587301587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018099206310814E-16"/>
                  <c:y val="-0.3650793650793650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5432098765432098E-3"/>
                  <c:y val="-0.3872325072034393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63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45</c:v>
                </c:pt>
                <c:pt idx="1">
                  <c:v>61</c:v>
                </c:pt>
                <c:pt idx="2">
                  <c:v>67</c:v>
                </c:pt>
                <c:pt idx="3">
                  <c:v>56</c:v>
                </c:pt>
                <c:pt idx="4">
                  <c:v>62</c:v>
                </c:pt>
                <c:pt idx="5">
                  <c:v>63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901056"/>
        <c:axId val="39902592"/>
      </c:barChart>
      <c:catAx>
        <c:axId val="3990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902592"/>
        <c:crosses val="autoZero"/>
        <c:auto val="1"/>
        <c:lblAlgn val="ctr"/>
        <c:lblOffset val="100"/>
        <c:noMultiLvlLbl val="0"/>
      </c:catAx>
      <c:valAx>
        <c:axId val="39902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901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>
                <a:solidFill>
                  <a:schemeClr val="tx2">
                    <a:lumMod val="50000"/>
                  </a:schemeClr>
                </a:solidFill>
              </a:rPr>
              <a:t>Средние</a:t>
            </a:r>
            <a:r>
              <a:rPr lang="ru-RU" sz="2800" baseline="0">
                <a:solidFill>
                  <a:schemeClr val="tx2">
                    <a:lumMod val="50000"/>
                  </a:schemeClr>
                </a:solidFill>
              </a:rPr>
              <a:t> баллы по предметам</a:t>
            </a:r>
            <a:endParaRPr lang="ru-RU" sz="2800">
              <a:solidFill>
                <a:schemeClr val="tx2">
                  <a:lumMod val="5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Английский язык</c:v>
                </c:pt>
                <c:pt idx="1">
                  <c:v>Информатика</c:v>
                </c:pt>
                <c:pt idx="2">
                  <c:v>История</c:v>
                </c:pt>
                <c:pt idx="3">
                  <c:v>Обществознание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65</c:v>
                </c:pt>
                <c:pt idx="1">
                  <c:v>74</c:v>
                </c:pt>
                <c:pt idx="2">
                  <c:v>62</c:v>
                </c:pt>
                <c:pt idx="3">
                  <c:v>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Английский язык</c:v>
                </c:pt>
                <c:pt idx="1">
                  <c:v>Информатика</c:v>
                </c:pt>
                <c:pt idx="2">
                  <c:v>История</c:v>
                </c:pt>
                <c:pt idx="3">
                  <c:v>Обществознание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68</c:v>
                </c:pt>
                <c:pt idx="1">
                  <c:v>66</c:v>
                </c:pt>
                <c:pt idx="2">
                  <c:v>68</c:v>
                </c:pt>
                <c:pt idx="3">
                  <c:v>69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Английский язык</c:v>
                </c:pt>
                <c:pt idx="1">
                  <c:v>Информатика</c:v>
                </c:pt>
                <c:pt idx="2">
                  <c:v>История</c:v>
                </c:pt>
                <c:pt idx="3">
                  <c:v>Обществознание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76</c:v>
                </c:pt>
                <c:pt idx="1">
                  <c:v>74</c:v>
                </c:pt>
                <c:pt idx="2">
                  <c:v>68</c:v>
                </c:pt>
                <c:pt idx="3">
                  <c:v>65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39959168"/>
        <c:axId val="39977344"/>
      </c:barChart>
      <c:catAx>
        <c:axId val="39959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977344"/>
        <c:crosses val="autoZero"/>
        <c:auto val="1"/>
        <c:lblAlgn val="ctr"/>
        <c:lblOffset val="100"/>
        <c:noMultiLvlLbl val="0"/>
      </c:catAx>
      <c:valAx>
        <c:axId val="39977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959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Средние</a:t>
            </a:r>
            <a:r>
              <a:rPr lang="ru-RU" sz="2800" baseline="0" dirty="0">
                <a:solidFill>
                  <a:schemeClr val="tx2">
                    <a:lumMod val="50000"/>
                  </a:schemeClr>
                </a:solidFill>
              </a:rPr>
              <a:t> баллы по предметам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Литература</c:v>
                </c:pt>
                <c:pt idx="1">
                  <c:v>Химия</c:v>
                </c:pt>
                <c:pt idx="2">
                  <c:v>Биология</c:v>
                </c:pt>
                <c:pt idx="3">
                  <c:v>Физика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58</c:v>
                </c:pt>
                <c:pt idx="1">
                  <c:v>67</c:v>
                </c:pt>
                <c:pt idx="2">
                  <c:v>60</c:v>
                </c:pt>
                <c:pt idx="3">
                  <c:v>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Литература</c:v>
                </c:pt>
                <c:pt idx="1">
                  <c:v>Химия</c:v>
                </c:pt>
                <c:pt idx="2">
                  <c:v>Биология</c:v>
                </c:pt>
                <c:pt idx="3">
                  <c:v>Физика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53</c:v>
                </c:pt>
                <c:pt idx="1">
                  <c:v>38</c:v>
                </c:pt>
                <c:pt idx="2">
                  <c:v>54</c:v>
                </c:pt>
                <c:pt idx="3">
                  <c:v>41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Литература</c:v>
                </c:pt>
                <c:pt idx="1">
                  <c:v>Химия</c:v>
                </c:pt>
                <c:pt idx="2">
                  <c:v>Биология</c:v>
                </c:pt>
                <c:pt idx="3">
                  <c:v>Физика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58</c:v>
                </c:pt>
                <c:pt idx="1">
                  <c:v>53</c:v>
                </c:pt>
                <c:pt idx="2">
                  <c:v>58</c:v>
                </c:pt>
                <c:pt idx="3">
                  <c:v>48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43926656"/>
        <c:axId val="43928192"/>
      </c:barChart>
      <c:catAx>
        <c:axId val="43926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928192"/>
        <c:crosses val="autoZero"/>
        <c:auto val="1"/>
        <c:lblAlgn val="ctr"/>
        <c:lblOffset val="100"/>
        <c:noMultiLvlLbl val="0"/>
      </c:catAx>
      <c:valAx>
        <c:axId val="43928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926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all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>
                <a:solidFill>
                  <a:schemeClr val="tx2">
                    <a:lumMod val="50000"/>
                  </a:schemeClr>
                </a:solidFill>
              </a:rPr>
              <a:t>ГИА-9: выбор предметов</a:t>
            </a:r>
          </a:p>
        </c:rich>
      </c:tx>
      <c:layout>
        <c:manualLayout>
          <c:xMode val="edge"/>
          <c:yMode val="edge"/>
          <c:x val="0.27918686623664746"/>
          <c:y val="4.814814814814814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1861384514435698"/>
          <c:y val="0.27075865516810399"/>
          <c:w val="0.37203156897054535"/>
          <c:h val="0.6377684039495062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Предметы ОГЭ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4.918942032398399E-2"/>
                  <c:y val="1.851851851851851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864944111080225E-2"/>
                  <c:y val="-1.851851851851851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4324720555401123E-3"/>
                  <c:y val="3.703703703703703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513652194390418E-2"/>
                  <c:y val="1.851851851851851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4"/>
              <c:layout>
                <c:manualLayout>
                  <c:x val="-8.8540956583171196E-2"/>
                  <c:y val="2.59259259259259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432472055540112E-2"/>
                  <c:y val="2.03703703703703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0400048868499474"/>
                  <c:y val="-7.96296296296296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6378596305470615E-2"/>
                  <c:y val="-5.74074074074074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9.837884064796798E-3"/>
                  <c:y val="-7.22222222222222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Английский язык </c:v>
                </c:pt>
                <c:pt idx="1">
                  <c:v>География</c:v>
                </c:pt>
                <c:pt idx="2">
                  <c:v>Обществознание </c:v>
                </c:pt>
                <c:pt idx="3">
                  <c:v>Информатика </c:v>
                </c:pt>
                <c:pt idx="4">
                  <c:v>Биология</c:v>
                </c:pt>
                <c:pt idx="5">
                  <c:v>Химия</c:v>
                </c:pt>
                <c:pt idx="6">
                  <c:v>Литература</c:v>
                </c:pt>
                <c:pt idx="7">
                  <c:v>Физика</c:v>
                </c:pt>
                <c:pt idx="8">
                  <c:v>История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14</c:v>
                </c:pt>
                <c:pt idx="1">
                  <c:v>42</c:v>
                </c:pt>
                <c:pt idx="2">
                  <c:v>40</c:v>
                </c:pt>
                <c:pt idx="3">
                  <c:v>33</c:v>
                </c:pt>
                <c:pt idx="4">
                  <c:v>14</c:v>
                </c:pt>
                <c:pt idx="5">
                  <c:v>4</c:v>
                </c:pt>
                <c:pt idx="6">
                  <c:v>3</c:v>
                </c:pt>
                <c:pt idx="7">
                  <c:v>7</c:v>
                </c:pt>
                <c:pt idx="8">
                  <c:v>1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3D47F-DB56-4EAD-AAA1-E13DA398635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2290A-7CCB-4F9D-8EF2-60DB81B9EB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366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Особенности этого года: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Было много отказов</a:t>
            </a:r>
            <a:r>
              <a:rPr lang="ru-RU" baseline="0" dirty="0" smtClean="0"/>
              <a:t> (заранее выбирали много предметов, не по профилю, отказалась только часть)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На треть больше выбрала для сдачи обществознание (22/31), английский язык на 6 человек больше, литература – на 4 человека больше.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Снизилось количество сдающих биологию, химию, физику (это число не пропорционально количеству обучающихся в профильной группе)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Выпускники этого года не сдавали в 9 классе предметы по выбору, писали только контрольные работы.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2290A-7CCB-4F9D-8EF2-60DB81B9EB1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408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 всех предметов на этом слайде кроме информатики наблюдается</a:t>
            </a:r>
            <a:r>
              <a:rPr lang="ru-RU" baseline="0" dirty="0" smtClean="0"/>
              <a:t> снижение результатов.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2290A-7CCB-4F9D-8EF2-60DB81B9EB1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854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Здесь повышение у всех предметов, однако средний балл по литературе меньше, чем средний балл по литературе в России. При этом выбирали эти предметы для ЕГЭ меньше.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2290A-7CCB-4F9D-8EF2-60DB81B9EB1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454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сравнении с прошлым годом увеличилось число,</a:t>
            </a:r>
            <a:r>
              <a:rPr lang="ru-RU" baseline="0" dirty="0" smtClean="0"/>
              <a:t> выбравших такие предметы как информатика (25/33), география (32/42), обществознание (31/40).</a:t>
            </a:r>
          </a:p>
          <a:p>
            <a:r>
              <a:rPr lang="ru-RU" baseline="0" dirty="0" smtClean="0"/>
              <a:t>Уменьшилось количество выбравших биологию (19/14), литературу (11/3), химию (14/4) и особенно английский язык (38/14).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2290A-7CCB-4F9D-8EF2-60DB81B9EB1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594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  <a:t>ИТОГИ ГИА-2023</a:t>
            </a:r>
            <a:endParaRPr lang="ru-RU" sz="6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83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226521"/>
              </p:ext>
            </p:extLst>
          </p:nvPr>
        </p:nvGraphicFramePr>
        <p:xfrm>
          <a:off x="-684584" y="0"/>
          <a:ext cx="957706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912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Русский язык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7796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6093296"/>
            <a:ext cx="8003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Средний балл по России – 68.43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1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Математика профильная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5789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35896" y="6165304"/>
            <a:ext cx="5050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Средний балл по России – 55.62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44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451599"/>
              </p:ext>
            </p:extLst>
          </p:nvPr>
        </p:nvGraphicFramePr>
        <p:xfrm>
          <a:off x="206434" y="227781"/>
          <a:ext cx="8867328" cy="5649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5008" y="5877272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Средний балл по России: обществознание – 56,4, история – 56,37, информатика – 58,39, английский язык – 66,31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76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497571"/>
              </p:ext>
            </p:extLst>
          </p:nvPr>
        </p:nvGraphicFramePr>
        <p:xfrm>
          <a:off x="721850" y="260648"/>
          <a:ext cx="8435280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1560" y="5877272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Средний балл по России: физика – 54,85, биология – 50,87, химия – 56,23, литература – 63,97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9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Результаты ЕГЭ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00200"/>
            <a:ext cx="7344816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90-100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баллов 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9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результатов </a:t>
            </a: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(5 % от общего количества)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80-89 баллов 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27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результатов </a:t>
            </a: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(15 % от общего количества)</a:t>
            </a:r>
          </a:p>
          <a:p>
            <a:pPr marL="0" indent="0"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Всего результатов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&gt; 80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баллов 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36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(20 % от общего количества)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75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422907"/>
              </p:ext>
            </p:extLst>
          </p:nvPr>
        </p:nvGraphicFramePr>
        <p:xfrm>
          <a:off x="107504" y="0"/>
          <a:ext cx="903649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985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Средний балл по предметам ОГЭ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348798"/>
              </p:ext>
            </p:extLst>
          </p:nvPr>
        </p:nvGraphicFramePr>
        <p:xfrm>
          <a:off x="539552" y="655951"/>
          <a:ext cx="8229600" cy="5958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2712"/>
                <a:gridCol w="2592288"/>
                <a:gridCol w="2314600"/>
              </a:tblGrid>
              <a:tr h="248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2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2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88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Русский язык</a:t>
                      </a:r>
                      <a:endParaRPr lang="ru-RU" sz="2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4,02</a:t>
                      </a:r>
                      <a:endParaRPr lang="ru-RU" sz="28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4,24</a:t>
                      </a: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7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Математика </a:t>
                      </a:r>
                      <a:endParaRPr lang="ru-RU" sz="2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3,9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3,76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7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Английский язык</a:t>
                      </a:r>
                      <a:endParaRPr lang="ru-RU" sz="28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4,3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7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История </a:t>
                      </a:r>
                      <a:endParaRPr lang="ru-RU" sz="28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4,5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7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Обществознание </a:t>
                      </a:r>
                      <a:endParaRPr lang="ru-RU" sz="28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3,5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7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Литература</a:t>
                      </a:r>
                      <a:endParaRPr lang="ru-RU" sz="28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4,7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7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Информатика</a:t>
                      </a:r>
                      <a:endParaRPr lang="ru-RU" sz="28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4,04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4,15</a:t>
                      </a: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7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Физика</a:t>
                      </a:r>
                      <a:endParaRPr lang="ru-RU" sz="28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3,6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3,57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7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Химия</a:t>
                      </a:r>
                      <a:endParaRPr lang="ru-RU" sz="28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4,2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7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Биология</a:t>
                      </a:r>
                      <a:endParaRPr lang="ru-RU" sz="28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4,07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4,07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7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География</a:t>
                      </a:r>
                      <a:endParaRPr lang="ru-RU" sz="28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4,2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3,97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04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365</Words>
  <Application>Microsoft Office PowerPoint</Application>
  <PresentationFormat>Экран (4:3)</PresentationFormat>
  <Paragraphs>97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ИТОГИ ГИА-2023</vt:lpstr>
      <vt:lpstr>Презентация PowerPoint</vt:lpstr>
      <vt:lpstr>Русский язык</vt:lpstr>
      <vt:lpstr>Математика профильная</vt:lpstr>
      <vt:lpstr>Презентация PowerPoint</vt:lpstr>
      <vt:lpstr>Презентация PowerPoint</vt:lpstr>
      <vt:lpstr>Результаты ЕГЭ</vt:lpstr>
      <vt:lpstr>Презентация PowerPoint</vt:lpstr>
      <vt:lpstr>Средний балл по предметам ОГЭ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Беляшова Татьяна Анатольевна</dc:creator>
  <cp:lastModifiedBy>Беляшова Татьяна Анатольевна</cp:lastModifiedBy>
  <cp:revision>47</cp:revision>
  <dcterms:created xsi:type="dcterms:W3CDTF">2022-07-08T09:41:48Z</dcterms:created>
  <dcterms:modified xsi:type="dcterms:W3CDTF">2024-02-05T13:28:46Z</dcterms:modified>
</cp:coreProperties>
</file>