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0" r:id="rId12"/>
    <p:sldId id="267" r:id="rId13"/>
    <p:sldId id="268"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21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F483B642-7F1B-4DE1-A7A4-B2BE48463990}" type="datetimeFigureOut">
              <a:rPr lang="ru-RU"/>
              <a:pPr>
                <a:defRPr/>
              </a:pPr>
              <a:t>14.04.2012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5C1F193-29BE-4B97-B5C8-A894C54246EF}"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95D0050-0384-414D-9C71-F6916B8363EE}" type="datetimeFigureOut">
              <a:rPr lang="ru-RU"/>
              <a:pPr>
                <a:defRPr/>
              </a:pPr>
              <a:t>14.04.2012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6D4A9E1-A1FE-45E5-8CB3-18561461EC9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C680F16-9109-4D7A-8165-06282DBD469E}" type="datetimeFigureOut">
              <a:rPr lang="ru-RU"/>
              <a:pPr>
                <a:defRPr/>
              </a:pPr>
              <a:t>14.04.2012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9435185-473E-4C1A-BB11-DB52149B4A0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781207C-22A6-4936-8F3A-EAF238D4F7B7}" type="datetimeFigureOut">
              <a:rPr lang="ru-RU"/>
              <a:pPr>
                <a:defRPr/>
              </a:pPr>
              <a:t>14.04.2012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B1413BA-BD9C-4BE5-AF58-65A234D3BB9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9C18D6BD-F0D7-49F6-BB10-33AFF26A73E0}" type="datetimeFigureOut">
              <a:rPr lang="ru-RU"/>
              <a:pPr>
                <a:defRPr/>
              </a:pPr>
              <a:t>14.04.2012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285884F-9E77-41E6-843B-C65030249B8C}"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719EB151-2758-4FA6-9BCC-16E3C73BDA48}" type="datetimeFigureOut">
              <a:rPr lang="ru-RU"/>
              <a:pPr>
                <a:defRPr/>
              </a:pPr>
              <a:t>14.04.2012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ADB60EB-48B2-4C59-9BE5-025B3AA36F0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975A96C2-6623-47D5-BB78-01930810FE89}" type="datetimeFigureOut">
              <a:rPr lang="ru-RU"/>
              <a:pPr>
                <a:defRPr/>
              </a:pPr>
              <a:t>14.04.2012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4A3608DE-369C-431C-AE94-EA201DC9D268}"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4C8E46FF-6D68-4387-9A80-45F84F48122B}" type="datetimeFigureOut">
              <a:rPr lang="ru-RU"/>
              <a:pPr>
                <a:defRPr/>
              </a:pPr>
              <a:t>14.04.2012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84B06748-80C8-4532-AD34-9127588D94C4}"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62BB46B-5AAF-41B7-B2D6-2233F5111241}" type="datetimeFigureOut">
              <a:rPr lang="ru-RU"/>
              <a:pPr>
                <a:defRPr/>
              </a:pPr>
              <a:t>14.04.2012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115AC151-F949-40C7-A675-5C0B86732A4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CF0E287-A47F-422C-8EBD-EEE6446859EA}" type="datetimeFigureOut">
              <a:rPr lang="ru-RU"/>
              <a:pPr>
                <a:defRPr/>
              </a:pPr>
              <a:t>14.04.2012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31B2F9F-2845-4C60-BE08-46202A0722C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6A8AC62-5A08-4A8E-BEA8-9F29C4DECA3F}" type="datetimeFigureOut">
              <a:rPr lang="ru-RU"/>
              <a:pPr>
                <a:defRPr/>
              </a:pPr>
              <a:t>14.04.2012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7BE2969-088C-4B2E-9910-471C72E8FA5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4854C46-037D-4AB3-BAC0-C76865E1CCCC}" type="datetimeFigureOut">
              <a:rPr lang="ru-RU"/>
              <a:pPr>
                <a:defRPr/>
              </a:pPr>
              <a:t>14.04.2012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4FAB0BA-E326-4F22-B79C-9C5E720CBC1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785813" y="1643063"/>
            <a:ext cx="7672387" cy="2714625"/>
          </a:xfrm>
        </p:spPr>
        <p:txBody>
          <a:bodyPr/>
          <a:lstStyle/>
          <a:p>
            <a:pPr eaLnBrk="1" hangingPunct="1"/>
            <a:r>
              <a:rPr lang="ru-RU" sz="4000" b="1" smtClean="0">
                <a:solidFill>
                  <a:schemeClr val="bg1"/>
                </a:solidFill>
                <a:latin typeface="Times New Roman" pitchFamily="18" charset="0"/>
                <a:cs typeface="Times New Roman" pitchFamily="18" charset="0"/>
              </a:rPr>
              <a:t>Психопрофилактика нарушений аттестационной процедуры организаторами ЕГЭ</a:t>
            </a:r>
            <a:r>
              <a:rPr lang="ru-RU" sz="4000" smtClean="0"/>
              <a:t/>
            </a:r>
            <a:br>
              <a:rPr lang="ru-RU" sz="4000" smtClean="0"/>
            </a:br>
            <a:endParaRPr lang="ru-RU" sz="4000" smtClean="0"/>
          </a:p>
        </p:txBody>
      </p:sp>
      <p:sp>
        <p:nvSpPr>
          <p:cNvPr id="3" name="Подзаголовок 2"/>
          <p:cNvSpPr>
            <a:spLocks noGrp="1"/>
          </p:cNvSpPr>
          <p:nvPr>
            <p:ph type="subTitle" idx="1"/>
          </p:nvPr>
        </p:nvSpPr>
        <p:spPr>
          <a:xfrm>
            <a:off x="2928938" y="4643438"/>
            <a:ext cx="5786437" cy="1000125"/>
          </a:xfrm>
        </p:spPr>
        <p:txBody>
          <a:bodyPr rtlCol="0">
            <a:normAutofit lnSpcReduction="10000"/>
          </a:bodyPr>
          <a:lstStyle/>
          <a:p>
            <a:pPr algn="r" eaLnBrk="1" fontAlgn="auto" hangingPunct="1">
              <a:spcAft>
                <a:spcPts val="0"/>
              </a:spcAft>
              <a:buFont typeface="Arial" pitchFamily="34" charset="0"/>
              <a:buNone/>
              <a:defRPr/>
            </a:pPr>
            <a:r>
              <a:rPr lang="ru-RU" dirty="0" smtClean="0"/>
              <a:t>  </a:t>
            </a:r>
            <a:r>
              <a:rPr lang="ru-RU" b="1" u="sng" dirty="0" smtClean="0">
                <a:solidFill>
                  <a:schemeClr val="tx1"/>
                </a:solidFill>
                <a:latin typeface="Times New Roman" pitchFamily="18" charset="0"/>
                <a:cs typeface="Times New Roman" pitchFamily="18" charset="0"/>
              </a:rPr>
              <a:t>Автор:</a:t>
            </a:r>
            <a:r>
              <a:rPr lang="ru-RU" b="1" dirty="0" smtClean="0">
                <a:solidFill>
                  <a:schemeClr val="tx1"/>
                </a:solidFill>
                <a:latin typeface="Times New Roman" pitchFamily="18" charset="0"/>
                <a:cs typeface="Times New Roman" pitchFamily="18" charset="0"/>
              </a:rPr>
              <a:t> заместитель директора по УВР Гусева Е.И.</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Содержимое 2"/>
          <p:cNvSpPr>
            <a:spLocks noGrp="1"/>
          </p:cNvSpPr>
          <p:nvPr>
            <p:ph idx="1"/>
          </p:nvPr>
        </p:nvSpPr>
        <p:spPr>
          <a:xfrm>
            <a:off x="457200" y="571500"/>
            <a:ext cx="8229600" cy="5554663"/>
          </a:xfrm>
        </p:spPr>
        <p:txBody>
          <a:bodyPr/>
          <a:lstStyle/>
          <a:p>
            <a:pPr eaLnBrk="1" hangingPunct="1">
              <a:buFont typeface="Arial" charset="0"/>
              <a:buNone/>
            </a:pPr>
            <a:r>
              <a:rPr lang="ru-RU" smtClean="0"/>
              <a:t>•</a:t>
            </a:r>
            <a:r>
              <a:rPr lang="ru-RU" i="1" smtClean="0"/>
              <a:t> </a:t>
            </a:r>
            <a:r>
              <a:rPr lang="ru-RU" i="1" smtClean="0">
                <a:latin typeface="Times New Roman" pitchFamily="18" charset="0"/>
                <a:cs typeface="Times New Roman" pitchFamily="18" charset="0"/>
              </a:rPr>
              <a:t>Уговоры</a:t>
            </a:r>
            <a:r>
              <a:rPr lang="ru-RU" smtClean="0">
                <a:latin typeface="Times New Roman" pitchFamily="18" charset="0"/>
                <a:cs typeface="Times New Roman" pitchFamily="18" charset="0"/>
              </a:rPr>
              <a:t> («Успокойся, это неважно»). Подобные высказывания нисколько не поддерживают учащегося. Они говорят лишь о том, что вы хотите, чтобы учащийся перестал испытывать те чувства, которые он испытывает в данный момент. </a:t>
            </a:r>
            <a:r>
              <a:rPr lang="ru-RU" b="1" i="1" smtClean="0">
                <a:latin typeface="Times New Roman" pitchFamily="18" charset="0"/>
                <a:cs typeface="Times New Roman" pitchFamily="18" charset="0"/>
              </a:rPr>
              <a:t>Лучше озвучить чувства учащегося</a:t>
            </a:r>
            <a:r>
              <a:rPr lang="ru-RU" smtClean="0">
                <a:latin typeface="Times New Roman" pitchFamily="18" charset="0"/>
                <a:cs typeface="Times New Roman" pitchFamily="18" charset="0"/>
              </a:rPr>
              <a:t>: «Я понимаю тебя, ты тревожишься (переживаешь, расстроен…)» и предложить ему вспомнить любой приемлемый для него способ снятия эмоционального напряжения.</a:t>
            </a:r>
          </a:p>
          <a:p>
            <a:pPr eaLnBrk="1" hangingPunct="1"/>
            <a:endParaRPr lang="ru-RU"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Содержимое 9" descr="9.jpg"/>
          <p:cNvPicPr>
            <a:picLocks noGrp="1" noChangeAspect="1"/>
          </p:cNvPicPr>
          <p:nvPr>
            <p:ph idx="1"/>
          </p:nvPr>
        </p:nvPicPr>
        <p:blipFill>
          <a:blip r:embed="rId2" cstate="print"/>
          <a:srcRect/>
          <a:stretch>
            <a:fillRect/>
          </a:stretch>
        </p:blipFill>
        <p:spPr>
          <a:xfrm>
            <a:off x="357188" y="857250"/>
            <a:ext cx="3670300" cy="5080000"/>
          </a:xfrm>
        </p:spPr>
      </p:pic>
      <p:sp>
        <p:nvSpPr>
          <p:cNvPr id="12291" name="Текст 8"/>
          <p:cNvSpPr>
            <a:spLocks noGrp="1"/>
          </p:cNvSpPr>
          <p:nvPr>
            <p:ph type="body" sz="half" idx="2"/>
          </p:nvPr>
        </p:nvSpPr>
        <p:spPr>
          <a:xfrm>
            <a:off x="4286250" y="928688"/>
            <a:ext cx="4286250" cy="4976812"/>
          </a:xfrm>
        </p:spPr>
        <p:txBody>
          <a:bodyPr/>
          <a:lstStyle/>
          <a:p>
            <a:r>
              <a:rPr lang="ru-RU" sz="2800" smtClean="0">
                <a:latin typeface="Times New Roman" pitchFamily="18" charset="0"/>
                <a:cs typeface="Times New Roman" pitchFamily="18" charset="0"/>
              </a:rPr>
              <a:t>Не забывайте, что главное препятствие на пути эффективного общения — это автоматические ответы. Поэтому старайтесь уточнить трудности, возникшие у учащегося, при помощи наводящих вопросов.</a:t>
            </a:r>
          </a:p>
          <a:p>
            <a:endParaRPr lang="ru-RU"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63"/>
            <a:ext cx="8229600" cy="1285875"/>
          </a:xfrm>
        </p:spPr>
        <p:txBody>
          <a:bodyPr rtlCol="0">
            <a:normAutofit fontScale="90000"/>
          </a:bodyPr>
          <a:lstStyle/>
          <a:p>
            <a:pPr eaLnBrk="1" fontAlgn="auto" hangingPunct="1">
              <a:spcAft>
                <a:spcPts val="0"/>
              </a:spcAft>
              <a:defRPr/>
            </a:pPr>
            <a:r>
              <a:rPr lang="ru-RU" sz="3600" b="1" dirty="0" smtClean="0">
                <a:latin typeface="Times New Roman" pitchFamily="18" charset="0"/>
                <a:cs typeface="Times New Roman" pitchFamily="18" charset="0"/>
              </a:rPr>
              <a:t>Посоветуйте детям во время экзамена обратить внимание на следующее:</a:t>
            </a:r>
            <a:r>
              <a:rPr lang="ru-RU" dirty="0" smtClean="0"/>
              <a:t/>
            </a:r>
            <a:br>
              <a:rPr lang="ru-RU" dirty="0" smtClean="0"/>
            </a:br>
            <a:endParaRPr lang="ru-RU" dirty="0" smtClean="0"/>
          </a:p>
        </p:txBody>
      </p:sp>
      <p:sp>
        <p:nvSpPr>
          <p:cNvPr id="3" name="Содержимое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ru-RU" dirty="0" smtClean="0">
                <a:latin typeface="Times New Roman" pitchFamily="18" charset="0"/>
                <a:cs typeface="Times New Roman" pitchFamily="18" charset="0"/>
              </a:rPr>
              <a:t>пробежать глазами весь тест, чтобы увидеть, какого типа задания в нем содержатся. Это поможет настроиться на работу;</a:t>
            </a:r>
          </a:p>
          <a:p>
            <a:pPr eaLnBrk="1" fontAlgn="auto" hangingPunct="1">
              <a:spcAft>
                <a:spcPts val="0"/>
              </a:spcAft>
              <a:buFont typeface="Arial" pitchFamily="34" charset="0"/>
              <a:buChar char="•"/>
              <a:defRPr/>
            </a:pPr>
            <a:r>
              <a:rPr lang="ru-RU" dirty="0" smtClean="0">
                <a:latin typeface="Times New Roman" pitchFamily="18" charset="0"/>
                <a:cs typeface="Times New Roman" pitchFamily="18" charset="0"/>
              </a:rPr>
              <a:t>внимательно прочитать вопрос до конца и понять </a:t>
            </a:r>
            <a:r>
              <a:rPr lang="ru-RU" i="1" dirty="0" smtClean="0">
                <a:latin typeface="Times New Roman" pitchFamily="18" charset="0"/>
                <a:cs typeface="Times New Roman" pitchFamily="18" charset="0"/>
              </a:rPr>
              <a:t>смысл (характерная ошибка во время тестирования </a:t>
            </a:r>
            <a:r>
              <a:rPr lang="ru-RU" dirty="0" smtClean="0">
                <a:latin typeface="Times New Roman" pitchFamily="18" charset="0"/>
                <a:cs typeface="Times New Roman" pitchFamily="18" charset="0"/>
              </a:rPr>
              <a:t>– учащиеся, не дочитав вопрос до конца, по первым словам уже предполагают ответ и торопятся его вписать);</a:t>
            </a:r>
          </a:p>
          <a:p>
            <a:pPr eaLnBrk="1" fontAlgn="auto" hangingPunct="1">
              <a:spcAft>
                <a:spcPts val="0"/>
              </a:spcAft>
              <a:buFont typeface="Arial" pitchFamily="34" charset="0"/>
              <a:buChar char="•"/>
              <a:defRPr/>
            </a:pPr>
            <a:r>
              <a:rPr lang="ru-RU" dirty="0" smtClean="0">
                <a:latin typeface="Times New Roman" pitchFamily="18" charset="0"/>
                <a:cs typeface="Times New Roman" pitchFamily="18" charset="0"/>
              </a:rPr>
              <a:t>если не знаешь ответа на вопрос или не уверен в правильности, пропусти его и отметь, чтобы к нему вернуться.</a:t>
            </a:r>
          </a:p>
          <a:p>
            <a:pPr eaLnBrk="1" fontAlgn="auto" hangingPunct="1">
              <a:spcAft>
                <a:spcPts val="0"/>
              </a:spcAft>
              <a:buFont typeface="Arial" pitchFamily="34" charset="0"/>
              <a:buChar char="•"/>
              <a:defRPr/>
            </a:pPr>
            <a:endParaRPr lang="ru-RU"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457200" y="571500"/>
            <a:ext cx="8229600" cy="1285875"/>
          </a:xfrm>
        </p:spPr>
        <p:txBody>
          <a:bodyPr/>
          <a:lstStyle/>
          <a:p>
            <a:pPr eaLnBrk="1" hangingPunct="1"/>
            <a:r>
              <a:rPr lang="ru-RU" b="1" smtClean="0">
                <a:latin typeface="Times New Roman" pitchFamily="18" charset="0"/>
                <a:cs typeface="Times New Roman" pitchFamily="18" charset="0"/>
              </a:rPr>
              <a:t>Желаем удачи!!!</a:t>
            </a:r>
          </a:p>
        </p:txBody>
      </p:sp>
      <p:pic>
        <p:nvPicPr>
          <p:cNvPr id="14339" name="Содержимое 3" descr="1.jpg"/>
          <p:cNvPicPr>
            <a:picLocks noGrp="1" noChangeAspect="1"/>
          </p:cNvPicPr>
          <p:nvPr>
            <p:ph idx="1"/>
          </p:nvPr>
        </p:nvPicPr>
        <p:blipFill>
          <a:blip r:embed="rId2" cstate="print"/>
          <a:srcRect/>
          <a:stretch>
            <a:fillRect/>
          </a:stretch>
        </p:blipFill>
        <p:spPr>
          <a:xfrm>
            <a:off x="2024063" y="2049463"/>
            <a:ext cx="5095875" cy="3629025"/>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6"/>
          <p:cNvSpPr>
            <a:spLocks noGrp="1"/>
          </p:cNvSpPr>
          <p:nvPr>
            <p:ph type="title"/>
          </p:nvPr>
        </p:nvSpPr>
        <p:spPr/>
        <p:txBody>
          <a:bodyPr/>
          <a:lstStyle/>
          <a:p>
            <a:pPr eaLnBrk="1" hangingPunct="1"/>
            <a:r>
              <a:rPr lang="ru-RU" b="1" smtClean="0">
                <a:latin typeface="Times New Roman" pitchFamily="18" charset="0"/>
                <a:cs typeface="Times New Roman" pitchFamily="18" charset="0"/>
              </a:rPr>
              <a:t>Актуальность</a:t>
            </a:r>
          </a:p>
        </p:txBody>
      </p:sp>
      <p:sp>
        <p:nvSpPr>
          <p:cNvPr id="8" name="Содержимое 7"/>
          <p:cNvSpPr>
            <a:spLocks noGrp="1"/>
          </p:cNvSpPr>
          <p:nvPr>
            <p:ph idx="1"/>
          </p:nvPr>
        </p:nvSpPr>
        <p:spPr>
          <a:xfrm>
            <a:off x="457200" y="1143000"/>
            <a:ext cx="8229600" cy="4983163"/>
          </a:xfrm>
        </p:spPr>
        <p:txBody>
          <a:bodyPr rtlCol="0">
            <a:normAutofit fontScale="70000" lnSpcReduction="20000"/>
          </a:bodyPr>
          <a:lstStyle/>
          <a:p>
            <a:pPr eaLnBrk="1" fontAlgn="auto" hangingPunct="1">
              <a:spcAft>
                <a:spcPts val="0"/>
              </a:spcAft>
              <a:buFont typeface="Arial" pitchFamily="34" charset="0"/>
              <a:buChar char="•"/>
              <a:defRPr/>
            </a:pPr>
            <a:r>
              <a:rPr lang="ru-RU" dirty="0" smtClean="0">
                <a:latin typeface="Times New Roman" pitchFamily="18" charset="0"/>
                <a:cs typeface="Times New Roman" pitchFamily="18" charset="0"/>
              </a:rPr>
              <a:t>Успех любой деятельности в</a:t>
            </a:r>
            <a:r>
              <a:rPr lang="ru-RU"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значительной степени зависит от условий и организации этой деятельности. Введение экзаменационных процедур, основанных на технологии тестирования, требует учета особых организационных моментов. Проводя анкетирование выпускников образовательных учреждений, уже сдававших экзамены в форме ЕГЭ, психологи выявили факторы, мешающие им во время проведения ЕГЭ и влияющие на их эмоциональное состояние.</a:t>
            </a:r>
          </a:p>
          <a:p>
            <a:pPr eaLnBrk="1" fontAlgn="auto" hangingPunct="1">
              <a:spcAft>
                <a:spcPts val="0"/>
              </a:spcAft>
              <a:buFont typeface="Arial" pitchFamily="34" charset="0"/>
              <a:buChar char="•"/>
              <a:defRPr/>
            </a:pPr>
            <a:r>
              <a:rPr lang="ru-RU" dirty="0" smtClean="0">
                <a:latin typeface="Times New Roman" pitchFamily="18" charset="0"/>
                <a:cs typeface="Times New Roman" pitchFamily="18" charset="0"/>
              </a:rPr>
              <a:t>Среди внешних факторов, мешающих работе учащихся, выявлены:</a:t>
            </a:r>
          </a:p>
          <a:p>
            <a:pPr eaLnBrk="1" fontAlgn="auto" hangingPunct="1">
              <a:spcAft>
                <a:spcPts val="0"/>
              </a:spcAft>
              <a:buFont typeface="Arial" pitchFamily="34" charset="0"/>
              <a:buNone/>
              <a:defRPr/>
            </a:pPr>
            <a:r>
              <a:rPr lang="ru-RU" dirty="0" smtClean="0">
                <a:latin typeface="Times New Roman" pitchFamily="18" charset="0"/>
                <a:cs typeface="Times New Roman" pitchFamily="18" charset="0"/>
              </a:rPr>
              <a:t>— шум в аудитории;</a:t>
            </a:r>
          </a:p>
          <a:p>
            <a:pPr eaLnBrk="1" fontAlgn="auto" hangingPunct="1">
              <a:spcAft>
                <a:spcPts val="0"/>
              </a:spcAft>
              <a:buFont typeface="Arial" pitchFamily="34" charset="0"/>
              <a:buNone/>
              <a:defRPr/>
            </a:pPr>
            <a:r>
              <a:rPr lang="ru-RU" dirty="0" smtClean="0">
                <a:latin typeface="Times New Roman" pitchFamily="18" charset="0"/>
                <a:cs typeface="Times New Roman" pitchFamily="18" charset="0"/>
              </a:rPr>
              <a:t>— негромкий голос организаторов проведения ЕГЭ в аудитории;</a:t>
            </a:r>
          </a:p>
          <a:p>
            <a:pPr eaLnBrk="1" fontAlgn="auto" hangingPunct="1">
              <a:spcAft>
                <a:spcPts val="0"/>
              </a:spcAft>
              <a:buFont typeface="Arial" pitchFamily="34" charset="0"/>
              <a:buNone/>
              <a:defRPr/>
            </a:pPr>
            <a:r>
              <a:rPr lang="ru-RU" dirty="0" smtClean="0">
                <a:latin typeface="Times New Roman" pitchFamily="18" charset="0"/>
                <a:cs typeface="Times New Roman" pitchFamily="18" charset="0"/>
              </a:rPr>
              <a:t>— яркая одежда организаторов проведения ЕГЭ в аудитории;</a:t>
            </a:r>
          </a:p>
          <a:p>
            <a:pPr eaLnBrk="1" fontAlgn="auto" hangingPunct="1">
              <a:spcAft>
                <a:spcPts val="0"/>
              </a:spcAft>
              <a:buFont typeface="Arial" pitchFamily="34" charset="0"/>
              <a:buNone/>
              <a:defRPr/>
            </a:pPr>
            <a:r>
              <a:rPr lang="ru-RU" dirty="0" smtClean="0">
                <a:latin typeface="Times New Roman" pitchFamily="18" charset="0"/>
                <a:cs typeface="Times New Roman" pitchFamily="18" charset="0"/>
              </a:rPr>
              <a:t>— стук каблуков.</a:t>
            </a:r>
          </a:p>
          <a:p>
            <a:pPr eaLnBrk="1" fontAlgn="auto" hangingPunct="1">
              <a:spcAft>
                <a:spcPts val="0"/>
              </a:spcAft>
              <a:buFont typeface="Arial" pitchFamily="34" charset="0"/>
              <a:buChar char="•"/>
              <a:defRPr/>
            </a:pPr>
            <a:endParaRPr lang="ru-RU"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457200" y="428625"/>
            <a:ext cx="8229600" cy="714375"/>
          </a:xfrm>
        </p:spPr>
        <p:txBody>
          <a:bodyPr/>
          <a:lstStyle/>
          <a:p>
            <a:pPr eaLnBrk="1" hangingPunct="1"/>
            <a:r>
              <a:rPr lang="ru-RU" sz="2400" b="1" smtClean="0">
                <a:latin typeface="Times New Roman" pitchFamily="18" charset="0"/>
                <a:cs typeface="Times New Roman" pitchFamily="18" charset="0"/>
              </a:rPr>
              <a:t>Психоэмоциональный настрой участников ЕГЭ</a:t>
            </a:r>
            <a:r>
              <a:rPr lang="ru-RU" sz="3200" smtClean="0">
                <a:latin typeface="Times New Roman" pitchFamily="18" charset="0"/>
                <a:cs typeface="Times New Roman" pitchFamily="18" charset="0"/>
              </a:rPr>
              <a:t/>
            </a:r>
            <a:br>
              <a:rPr lang="ru-RU" sz="3200" smtClean="0">
                <a:latin typeface="Times New Roman" pitchFamily="18" charset="0"/>
                <a:cs typeface="Times New Roman" pitchFamily="18" charset="0"/>
              </a:rPr>
            </a:br>
            <a:endParaRPr lang="ru-RU" sz="3200" smtClean="0">
              <a:latin typeface="Times New Roman" pitchFamily="18" charset="0"/>
              <a:cs typeface="Times New Roman" pitchFamily="18" charset="0"/>
            </a:endParaRPr>
          </a:p>
        </p:txBody>
      </p:sp>
      <p:sp>
        <p:nvSpPr>
          <p:cNvPr id="4099" name="Содержимое 2"/>
          <p:cNvSpPr>
            <a:spLocks noGrp="1"/>
          </p:cNvSpPr>
          <p:nvPr>
            <p:ph idx="1"/>
          </p:nvPr>
        </p:nvSpPr>
        <p:spPr>
          <a:xfrm>
            <a:off x="457200" y="857250"/>
            <a:ext cx="8401050" cy="5715000"/>
          </a:xfrm>
        </p:spPr>
        <p:txBody>
          <a:bodyPr/>
          <a:lstStyle/>
          <a:p>
            <a:pPr eaLnBrk="1" hangingPunct="1">
              <a:buFont typeface="Arial" charset="0"/>
              <a:buNone/>
            </a:pPr>
            <a:r>
              <a:rPr lang="ru-RU" sz="2000" i="1" smtClean="0">
                <a:latin typeface="Times New Roman" pitchFamily="18" charset="0"/>
                <a:cs typeface="Times New Roman" pitchFamily="18" charset="0"/>
              </a:rPr>
              <a:t>От организатора будет во многом зависеть психологическая атмосфера экзамена.</a:t>
            </a:r>
          </a:p>
          <a:p>
            <a:pPr eaLnBrk="1" hangingPunct="1">
              <a:buFont typeface="Arial" charset="0"/>
              <a:buNone/>
            </a:pPr>
            <a:r>
              <a:rPr lang="ru-RU" sz="2000" smtClean="0">
                <a:latin typeface="Times New Roman" pitchFamily="18" charset="0"/>
                <a:cs typeface="Times New Roman" pitchFamily="18" charset="0"/>
              </a:rPr>
              <a:t>•  Начало любого контакта, особенно с незнакомыми людьми, - это прежде всего улыбка, доброжелательные интонации в голосе, внимание к каждому присутствующему.</a:t>
            </a:r>
          </a:p>
          <a:p>
            <a:pPr eaLnBrk="1" hangingPunct="1">
              <a:buFont typeface="Arial" charset="0"/>
              <a:buNone/>
            </a:pPr>
            <a:r>
              <a:rPr lang="ru-RU" sz="2000" smtClean="0">
                <a:latin typeface="Times New Roman" pitchFamily="18" charset="0"/>
                <a:cs typeface="Times New Roman" pitchFamily="18" charset="0"/>
              </a:rPr>
              <a:t>• Одежда организатора не должна быть вызывающей (яркой, экстравагантной), чтобы не отвлекать учащихся.</a:t>
            </a:r>
          </a:p>
          <a:p>
            <a:pPr eaLnBrk="1" hangingPunct="1">
              <a:buFont typeface="Arial" charset="0"/>
              <a:buNone/>
            </a:pPr>
            <a:r>
              <a:rPr lang="ru-RU" sz="2000" smtClean="0">
                <a:latin typeface="Times New Roman" pitchFamily="18" charset="0"/>
                <a:cs typeface="Times New Roman" pitchFamily="18" charset="0"/>
              </a:rPr>
              <a:t>•  Словесные установки учителя-организатора должны повышать уверенность ученика в себе, так как чем больше ребенок боится неудачи, тем больше вероятность сделать ошибку.</a:t>
            </a:r>
          </a:p>
          <a:p>
            <a:pPr eaLnBrk="1" hangingPunct="1">
              <a:buFont typeface="Arial" charset="0"/>
              <a:buNone/>
            </a:pPr>
            <a:r>
              <a:rPr lang="ru-RU" sz="2000" smtClean="0">
                <a:latin typeface="Times New Roman" pitchFamily="18" charset="0"/>
                <a:cs typeface="Times New Roman" pitchFamily="18" charset="0"/>
              </a:rPr>
              <a:t>• Необходимо подбадривать учащихся доброжелательным взглядом, прикосновением, краткой похвалой.</a:t>
            </a:r>
          </a:p>
          <a:p>
            <a:pPr eaLnBrk="1" hangingPunct="1">
              <a:buFont typeface="Arial" charset="0"/>
              <a:buNone/>
            </a:pPr>
            <a:r>
              <a:rPr lang="ru-RU" sz="2000" smtClean="0">
                <a:latin typeface="Times New Roman" pitchFamily="18" charset="0"/>
                <a:cs typeface="Times New Roman" pitchFamily="18" charset="0"/>
              </a:rPr>
              <a:t>•  Наблюдайте за самочувствием ребенка, постарайтесь вовремя заметить и предотвратить ухудшение состояния ребенка, связанное с переутомлением.</a:t>
            </a:r>
          </a:p>
          <a:p>
            <a:pPr eaLnBrk="1" hangingPunct="1">
              <a:buFont typeface="Arial" charset="0"/>
              <a:buNone/>
            </a:pPr>
            <a:r>
              <a:rPr lang="ru-RU" sz="2000" smtClean="0">
                <a:latin typeface="Times New Roman" pitchFamily="18" charset="0"/>
                <a:cs typeface="Times New Roman" pitchFamily="18" charset="0"/>
              </a:rPr>
              <a:t>•  Овладевайте сами приемами краткой и эффективной мышечной релаксации, и рекомендуйте детям приемы успокаивающего дыхания.</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p:txBody>
          <a:bodyPr/>
          <a:lstStyle/>
          <a:p>
            <a:pPr eaLnBrk="1" hangingPunct="1"/>
            <a:r>
              <a:rPr lang="ru-RU" sz="3200" b="1" smtClean="0">
                <a:latin typeface="Times New Roman" pitchFamily="18" charset="0"/>
                <a:cs typeface="Times New Roman" pitchFamily="18" charset="0"/>
              </a:rPr>
              <a:t>При проведении ЕГЭ </a:t>
            </a:r>
            <a:r>
              <a:rPr lang="ru-RU" sz="3200" smtClean="0">
                <a:latin typeface="Times New Roman" pitchFamily="18" charset="0"/>
                <a:cs typeface="Times New Roman" pitchFamily="18" charset="0"/>
              </a:rPr>
              <a:t/>
            </a:r>
            <a:br>
              <a:rPr lang="ru-RU" sz="3200" smtClean="0">
                <a:latin typeface="Times New Roman" pitchFamily="18" charset="0"/>
                <a:cs typeface="Times New Roman" pitchFamily="18" charset="0"/>
              </a:rPr>
            </a:br>
            <a:endParaRPr lang="ru-RU" sz="3200" smtClean="0">
              <a:latin typeface="Times New Roman" pitchFamily="18" charset="0"/>
              <a:cs typeface="Times New Roman" pitchFamily="18" charset="0"/>
            </a:endParaRPr>
          </a:p>
        </p:txBody>
      </p:sp>
      <p:sp>
        <p:nvSpPr>
          <p:cNvPr id="3" name="Содержимое 2"/>
          <p:cNvSpPr>
            <a:spLocks noGrp="1"/>
          </p:cNvSpPr>
          <p:nvPr>
            <p:ph idx="1"/>
          </p:nvPr>
        </p:nvSpPr>
        <p:spPr>
          <a:xfrm>
            <a:off x="457200" y="1071563"/>
            <a:ext cx="8229600" cy="5054600"/>
          </a:xfrm>
        </p:spPr>
        <p:txBody>
          <a:bodyPr rtlCol="0">
            <a:normAutofit fontScale="70000" lnSpcReduction="20000"/>
          </a:bodyPr>
          <a:lstStyle/>
          <a:p>
            <a:pPr eaLnBrk="1" fontAlgn="auto" hangingPunct="1">
              <a:spcAft>
                <a:spcPts val="0"/>
              </a:spcAft>
              <a:buFont typeface="Arial" pitchFamily="34" charset="0"/>
              <a:buChar char="•"/>
              <a:defRPr/>
            </a:pPr>
            <a:r>
              <a:rPr lang="ru-RU" dirty="0" smtClean="0">
                <a:latin typeface="Times New Roman" pitchFamily="18" charset="0"/>
                <a:cs typeface="Times New Roman" pitchFamily="18" charset="0"/>
              </a:rPr>
              <a:t>Объясняйте правила заполнения бланков последовательно, четко и не спеша, чтобы облегчить учащимся понимание инструкции.</a:t>
            </a:r>
          </a:p>
          <a:p>
            <a:pPr eaLnBrk="1" fontAlgn="auto" hangingPunct="1">
              <a:spcAft>
                <a:spcPts val="0"/>
              </a:spcAft>
              <a:buFont typeface="Arial" pitchFamily="34" charset="0"/>
              <a:buChar char="•"/>
              <a:defRPr/>
            </a:pPr>
            <a:r>
              <a:rPr lang="ru-RU" dirty="0" smtClean="0">
                <a:latin typeface="Times New Roman" pitchFamily="18" charset="0"/>
                <a:cs typeface="Times New Roman" pitchFamily="18" charset="0"/>
              </a:rPr>
              <a:t>Наибольший вред учащимся причиняет монотонность вашей речи. Акцентируйте важные слова как способ привлечения и удержания внимания выпускников. Используйте с этой целью такие приемы, как изменение темпа речи и интонирование. Это придаст выразительность вашим словам. Если вы хотите подчеркнуть что-то, уменьшите темп и используйте приемы выразительной речи.</a:t>
            </a:r>
          </a:p>
          <a:p>
            <a:pPr eaLnBrk="1" fontAlgn="auto" hangingPunct="1">
              <a:spcAft>
                <a:spcPts val="0"/>
              </a:spcAft>
              <a:buFont typeface="Arial" pitchFamily="34" charset="0"/>
              <a:buChar char="•"/>
              <a:defRPr/>
            </a:pPr>
            <a:r>
              <a:rPr lang="ru-RU" dirty="0" smtClean="0">
                <a:latin typeface="Times New Roman" pitchFamily="18" charset="0"/>
                <a:cs typeface="Times New Roman" pitchFamily="18" charset="0"/>
              </a:rPr>
              <a:t>Старайтесь дать ответы на все вопросы, заданные учащимися. Перед началом экзамена предупредите выпускников, на вопросы какого характера они могут получить от вас ответ, и на какие вопросы вы не имеете права отвечать.</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63"/>
            <a:ext cx="8229600" cy="5626100"/>
          </a:xfrm>
        </p:spPr>
        <p:txBody>
          <a:bodyPr rtlCol="0">
            <a:normAutofit fontScale="70000" lnSpcReduction="20000"/>
          </a:bodyPr>
          <a:lstStyle/>
          <a:p>
            <a:pPr eaLnBrk="1" fontAlgn="auto" hangingPunct="1">
              <a:spcAft>
                <a:spcPts val="0"/>
              </a:spcAft>
              <a:buFont typeface="Arial" pitchFamily="34" charset="0"/>
              <a:buChar char="•"/>
              <a:defRPr/>
            </a:pPr>
            <a:r>
              <a:rPr lang="ru-RU" dirty="0" smtClean="0">
                <a:latin typeface="Times New Roman" pitchFamily="18" charset="0"/>
                <a:cs typeface="Times New Roman" pitchFamily="18" charset="0"/>
              </a:rPr>
              <a:t>Учащемуся, задавшему вопрос, отвечайте индивидуально. Это поможет избежать шума в аудитории, так мешающего учащимся сосредоточиться на выполнении задания.</a:t>
            </a:r>
          </a:p>
          <a:p>
            <a:pPr eaLnBrk="1" fontAlgn="auto" hangingPunct="1">
              <a:spcAft>
                <a:spcPts val="0"/>
              </a:spcAft>
              <a:buFont typeface="Arial" pitchFamily="34" charset="0"/>
              <a:buChar char="•"/>
              <a:defRPr/>
            </a:pPr>
            <a:r>
              <a:rPr lang="ru-RU" dirty="0" smtClean="0">
                <a:latin typeface="Times New Roman" pitchFamily="18" charset="0"/>
                <a:cs typeface="Times New Roman" pitchFamily="18" charset="0"/>
              </a:rPr>
              <a:t>Подбирая себе одежду, помните, что цветовое пятно может поднять настроение и, наоборот, сочетание некоторых цветов может вызвать раздражение окружающих. Постарайтесь избежать чересчур ярких, кричащих цветосочетаний, слишком вызывающих деталей костюма. Выберите туфли на «мягком» каблуке.</a:t>
            </a:r>
          </a:p>
          <a:p>
            <a:pPr eaLnBrk="1" fontAlgn="auto" hangingPunct="1">
              <a:spcAft>
                <a:spcPts val="0"/>
              </a:spcAft>
              <a:buFont typeface="Arial" pitchFamily="34" charset="0"/>
              <a:buChar char="•"/>
              <a:defRPr/>
            </a:pPr>
            <a:r>
              <a:rPr lang="ru-RU" dirty="0" smtClean="0">
                <a:latin typeface="Times New Roman" pitchFamily="18" charset="0"/>
                <a:cs typeface="Times New Roman" pitchFamily="18" charset="0"/>
              </a:rPr>
              <a:t>Своим поведением во время проведения экзамена показывайте пример выпускникам: сдерживайте свои эмоции. Ситуация экзамена уже сама по себе вызывает эмоциональное напряжение у экзаменующихся. Ваши реакции могут усилить состояние напряженности и беспокойства.</a:t>
            </a:r>
          </a:p>
          <a:p>
            <a:pPr eaLnBrk="1" fontAlgn="auto" hangingPunct="1">
              <a:spcAft>
                <a:spcPts val="0"/>
              </a:spcAft>
              <a:buFont typeface="Arial" pitchFamily="34" charset="0"/>
              <a:buChar char="•"/>
              <a:defRPr/>
            </a:pPr>
            <a:r>
              <a:rPr lang="ru-RU" dirty="0" smtClean="0">
                <a:latin typeface="Times New Roman" pitchFamily="18" charset="0"/>
                <a:cs typeface="Times New Roman" pitchFamily="18" charset="0"/>
              </a:rPr>
              <a:t>Ваш стиль общения во время экзамена должен способствовать ослаблению отрицательных переживаний учащихся. Проанализируйте свой стиль общения, постарайтесь не стать дополнительной причиной волнения выпускников.</a:t>
            </a:r>
          </a:p>
          <a:p>
            <a:pPr eaLnBrk="1" fontAlgn="auto" hangingPunct="1">
              <a:spcAft>
                <a:spcPts val="0"/>
              </a:spcAft>
              <a:buFont typeface="Arial" pitchFamily="34" charset="0"/>
              <a:buChar char="•"/>
              <a:defRPr/>
            </a:pPr>
            <a:endParaRPr lang="ru-RU"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500"/>
            <a:ext cx="8229600" cy="1214438"/>
          </a:xfrm>
        </p:spPr>
        <p:txBody>
          <a:bodyPr rtlCol="0">
            <a:normAutofit fontScale="90000"/>
          </a:bodyPr>
          <a:lstStyle/>
          <a:p>
            <a:pPr eaLnBrk="1" fontAlgn="auto" hangingPunct="1">
              <a:spcAft>
                <a:spcPts val="0"/>
              </a:spcAft>
              <a:defRPr/>
            </a:pPr>
            <a:r>
              <a:rPr lang="ru-RU" sz="3600" dirty="0" smtClean="0">
                <a:latin typeface="Times New Roman" pitchFamily="18" charset="0"/>
                <a:cs typeface="Times New Roman" pitchFamily="18" charset="0"/>
              </a:rPr>
              <a:t>Помните о правилах эффективного общения. </a:t>
            </a:r>
            <a:r>
              <a:rPr lang="ru-RU" sz="3600" b="1" dirty="0" smtClean="0">
                <a:latin typeface="Times New Roman" pitchFamily="18" charset="0"/>
                <a:cs typeface="Times New Roman" pitchFamily="18" charset="0"/>
              </a:rPr>
              <a:t>Не используйте в общении с учащимися:</a:t>
            </a:r>
            <a:r>
              <a:rPr lang="ru-RU" dirty="0" smtClean="0"/>
              <a:t/>
            </a:r>
            <a:br>
              <a:rPr lang="ru-RU" dirty="0" smtClean="0"/>
            </a:br>
            <a:endParaRPr lang="ru-RU" dirty="0" smtClean="0"/>
          </a:p>
        </p:txBody>
      </p:sp>
      <p:sp>
        <p:nvSpPr>
          <p:cNvPr id="3" name="Содержимое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None/>
              <a:defRPr/>
            </a:pPr>
            <a:r>
              <a:rPr lang="ru-RU" dirty="0" smtClean="0"/>
              <a:t>• </a:t>
            </a:r>
            <a:r>
              <a:rPr lang="ru-RU" i="1" dirty="0" smtClean="0">
                <a:latin typeface="Times New Roman" pitchFamily="18" charset="0"/>
                <a:cs typeface="Times New Roman" pitchFamily="18" charset="0"/>
              </a:rPr>
              <a:t>Угрозы</a:t>
            </a:r>
            <a:r>
              <a:rPr lang="ru-RU" dirty="0" smtClean="0">
                <a:latin typeface="Times New Roman" pitchFamily="18" charset="0"/>
                <a:cs typeface="Times New Roman" pitchFamily="18" charset="0"/>
              </a:rPr>
              <a:t> («Если ты не прекратишь …»). Это может вызвать сопротивление, привести к вспышкам раздражения с их стороны. Выйдя из-под вашего контроля, ситуация может вылиться в конфликт. </a:t>
            </a:r>
            <a:r>
              <a:rPr lang="ru-RU" b="1" i="1" dirty="0" smtClean="0">
                <a:latin typeface="Times New Roman" pitchFamily="18" charset="0"/>
                <a:cs typeface="Times New Roman" pitchFamily="18" charset="0"/>
              </a:rPr>
              <a:t>Если выпускник вызывает у вас своим поведением отрицательные эмоции, сообщите ему об этом.</a:t>
            </a:r>
            <a:r>
              <a:rPr lang="ru-RU" dirty="0" smtClean="0">
                <a:latin typeface="Times New Roman" pitchFamily="18" charset="0"/>
                <a:cs typeface="Times New Roman" pitchFamily="18" charset="0"/>
              </a:rPr>
              <a:t> Не стоит подавлять гнев, сохранять спокойствие при сильном волнении. Через некоторое время чувство, как правило, прорывается и облекается в резкие слова или действия. </a:t>
            </a:r>
            <a:r>
              <a:rPr lang="ru-RU" b="1" i="1" dirty="0" smtClean="0">
                <a:latin typeface="Times New Roman" pitchFamily="18" charset="0"/>
                <a:cs typeface="Times New Roman" pitchFamily="18" charset="0"/>
              </a:rPr>
              <a:t>Скажите о своих чувствах учащемуся, говорите от первого лица. Сообщите о себе, о своем переживании, а не о нем, о его поведении</a:t>
            </a:r>
            <a:r>
              <a:rPr lang="ru-RU" i="1"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88" y="642938"/>
            <a:ext cx="8229600" cy="5214937"/>
          </a:xfrm>
        </p:spPr>
        <p:txBody>
          <a:bodyPr rtlCol="0">
            <a:normAutofit fontScale="92500" lnSpcReduction="20000"/>
          </a:bodyPr>
          <a:lstStyle/>
          <a:p>
            <a:pPr eaLnBrk="1" fontAlgn="auto" hangingPunct="1">
              <a:spcAft>
                <a:spcPts val="0"/>
              </a:spcAft>
              <a:buFont typeface="Arial" pitchFamily="34" charset="0"/>
              <a:buNone/>
              <a:defRPr/>
            </a:pPr>
            <a:r>
              <a:rPr lang="ru-RU" i="1" dirty="0" smtClean="0">
                <a:latin typeface="Times New Roman" pitchFamily="18" charset="0"/>
                <a:cs typeface="Times New Roman" pitchFamily="18" charset="0"/>
              </a:rPr>
              <a:t>Критику</a:t>
            </a:r>
            <a:r>
              <a:rPr lang="ru-RU" dirty="0" smtClean="0">
                <a:latin typeface="Times New Roman" pitchFamily="18" charset="0"/>
                <a:cs typeface="Times New Roman" pitchFamily="18" charset="0"/>
              </a:rPr>
              <a:t> («Сколько раз уже говорили…», «Слушать надо было…»). Такие высказывания негативно влияют на состояние того, к кому обращаются. Под влиянием высказываний такого рода учащийся будет окончательно выбит из равновесия, может перестать думать и выполнять задания. </a:t>
            </a:r>
            <a:r>
              <a:rPr lang="ru-RU" b="1" i="1" dirty="0" smtClean="0">
                <a:latin typeface="Times New Roman" pitchFamily="18" charset="0"/>
                <a:cs typeface="Times New Roman" pitchFamily="18" charset="0"/>
              </a:rPr>
              <a:t>Будьте готовы к тому, что всегда могут возникнуть вопросы, на которые придется дать ответ несколько раз:</a:t>
            </a:r>
            <a:r>
              <a:rPr lang="ru-RU" dirty="0" smtClean="0">
                <a:latin typeface="Times New Roman" pitchFamily="18" charset="0"/>
                <a:cs typeface="Times New Roman" pitchFamily="18" charset="0"/>
              </a:rPr>
              <a:t> многие выпускники просто не слышат ответов, которые вы даете другим учащимся, или в силу разных причин пропустили то, что вы говорили для всех.</a:t>
            </a:r>
          </a:p>
          <a:p>
            <a:pPr eaLnBrk="1" fontAlgn="auto" hangingPunct="1">
              <a:spcAft>
                <a:spcPts val="0"/>
              </a:spcAft>
              <a:buFont typeface="Arial" pitchFamily="34" charset="0"/>
              <a:buNone/>
              <a:defRPr/>
            </a:pPr>
            <a:endParaRPr lang="ru-RU"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813"/>
            <a:ext cx="8229600" cy="5340350"/>
          </a:xfrm>
        </p:spPr>
        <p:txBody>
          <a:bodyPr rtlCol="0">
            <a:normAutofit lnSpcReduction="10000"/>
          </a:bodyPr>
          <a:lstStyle/>
          <a:p>
            <a:pPr eaLnBrk="1" fontAlgn="auto" hangingPunct="1">
              <a:spcAft>
                <a:spcPts val="0"/>
              </a:spcAft>
              <a:buFont typeface="Arial" pitchFamily="34" charset="0"/>
              <a:buChar char="•"/>
              <a:defRPr/>
            </a:pPr>
            <a:r>
              <a:rPr lang="ru-RU" i="1" dirty="0" smtClean="0">
                <a:latin typeface="Times New Roman" pitchFamily="18" charset="0"/>
                <a:cs typeface="Times New Roman" pitchFamily="18" charset="0"/>
              </a:rPr>
              <a:t>Мораль, нравоучения, проповеди</a:t>
            </a:r>
            <a:r>
              <a:rPr lang="ru-RU" dirty="0" smtClean="0">
                <a:latin typeface="Times New Roman" pitchFamily="18" charset="0"/>
                <a:cs typeface="Times New Roman" pitchFamily="18" charset="0"/>
              </a:rPr>
              <a:t> («Ты обязан вести себя как подобает»). Обычно из таких фраз учащиеся не узнают ничего нового. Ничего не изменится оттого, что они услышат это в сто первый раз. </a:t>
            </a:r>
            <a:r>
              <a:rPr lang="ru-RU" b="1" i="1" dirty="0" smtClean="0">
                <a:latin typeface="Times New Roman" pitchFamily="18" charset="0"/>
                <a:cs typeface="Times New Roman" pitchFamily="18" charset="0"/>
              </a:rPr>
              <a:t>Если вы хотите напомнить правило поведения, то предложение, в котором вы говорите о правиле, лучше строить в безличной форме.</a:t>
            </a:r>
            <a:r>
              <a:rPr lang="ru-RU" dirty="0" smtClean="0">
                <a:latin typeface="Times New Roman" pitchFamily="18" charset="0"/>
                <a:cs typeface="Times New Roman" pitchFamily="18" charset="0"/>
              </a:rPr>
              <a:t> Например, стоит сказать: «В ситуации сдачи экзамена разговаривать нельзя».</a:t>
            </a:r>
          </a:p>
          <a:p>
            <a:pPr eaLnBrk="1" fontAlgn="auto" hangingPunct="1">
              <a:spcAft>
                <a:spcPts val="0"/>
              </a:spcAft>
              <a:buFont typeface="Arial" pitchFamily="34" charset="0"/>
              <a:buChar char="•"/>
              <a:defRPr/>
            </a:pPr>
            <a:endParaRPr lang="ru-RU"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Содержимое 2"/>
          <p:cNvSpPr>
            <a:spLocks noGrp="1"/>
          </p:cNvSpPr>
          <p:nvPr>
            <p:ph idx="1"/>
          </p:nvPr>
        </p:nvSpPr>
        <p:spPr>
          <a:xfrm>
            <a:off x="457200" y="714375"/>
            <a:ext cx="8229600" cy="5411788"/>
          </a:xfrm>
        </p:spPr>
        <p:txBody>
          <a:bodyPr/>
          <a:lstStyle/>
          <a:p>
            <a:pPr eaLnBrk="1" hangingPunct="1"/>
            <a:r>
              <a:rPr lang="ru-RU" i="1" smtClean="0">
                <a:latin typeface="Times New Roman" pitchFamily="18" charset="0"/>
                <a:cs typeface="Times New Roman" pitchFamily="18" charset="0"/>
              </a:rPr>
              <a:t>Высмеивание</a:t>
            </a:r>
            <a:r>
              <a:rPr lang="ru-RU" smtClean="0">
                <a:latin typeface="Times New Roman" pitchFamily="18" charset="0"/>
                <a:cs typeface="Times New Roman" pitchFamily="18" charset="0"/>
              </a:rPr>
              <a:t> («Не будь лапшой…», «Что за тупица…»). Это лучший способ помочь учащемуся разувериться в своих силах. Такими высказываниями вы продемонстрируете лишь уход от разговора. </a:t>
            </a:r>
            <a:r>
              <a:rPr lang="ru-RU" b="1" i="1" smtClean="0">
                <a:latin typeface="Times New Roman" pitchFamily="18" charset="0"/>
                <a:cs typeface="Times New Roman" pitchFamily="18" charset="0"/>
              </a:rPr>
              <a:t>Старайтесь контролировать свои высказывания и не использовать подобные фразы в разговоре с учащимися.</a:t>
            </a:r>
            <a:endParaRPr lang="ru-RU" smtClean="0">
              <a:latin typeface="Times New Roman" pitchFamily="18" charset="0"/>
              <a:cs typeface="Times New Roman" pitchFamily="18" charset="0"/>
            </a:endParaRPr>
          </a:p>
          <a:p>
            <a:pPr eaLnBrk="1" hangingPunct="1"/>
            <a:endParaRPr lang="ru-RU"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992</Words>
  <Application>Microsoft Office PowerPoint</Application>
  <PresentationFormat>Экран (4:3)</PresentationFormat>
  <Paragraphs>37</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Calibri</vt:lpstr>
      <vt:lpstr>Times New Roman</vt:lpstr>
      <vt:lpstr>Тема Office</vt:lpstr>
      <vt:lpstr>Психопрофилактика нарушений аттестационной процедуры организаторами ЕГЭ </vt:lpstr>
      <vt:lpstr>Актуальность</vt:lpstr>
      <vt:lpstr>Психоэмоциональный настрой участников ЕГЭ </vt:lpstr>
      <vt:lpstr>При проведении ЕГЭ  </vt:lpstr>
      <vt:lpstr>Слайд 5</vt:lpstr>
      <vt:lpstr>Помните о правилах эффективного общения. Не используйте в общении с учащимися: </vt:lpstr>
      <vt:lpstr>Слайд 7</vt:lpstr>
      <vt:lpstr>Слайд 8</vt:lpstr>
      <vt:lpstr>Слайд 9</vt:lpstr>
      <vt:lpstr>Слайд 10</vt:lpstr>
      <vt:lpstr>Слайд 11</vt:lpstr>
      <vt:lpstr>Посоветуйте детям во время экзамена обратить внимание на следующее: </vt:lpstr>
      <vt:lpstr>Желаем удачи!!!</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Психопрофилактика нарушений аттестационной процедуры организаторами ЕГЭ </dc:title>
  <dc:creator>gusevaei</dc:creator>
  <cp:lastModifiedBy>ivanovama</cp:lastModifiedBy>
  <cp:revision>27</cp:revision>
  <dcterms:created xsi:type="dcterms:W3CDTF">2012-04-10T07:31:12Z</dcterms:created>
  <dcterms:modified xsi:type="dcterms:W3CDTF">2012-04-14T08:17:47Z</dcterms:modified>
</cp:coreProperties>
</file>