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  <p:sldId id="266" r:id="rId10"/>
    <p:sldId id="264" r:id="rId11"/>
    <p:sldId id="265" r:id="rId12"/>
    <p:sldId id="267" r:id="rId13"/>
    <p:sldId id="268" r:id="rId14"/>
    <p:sldId id="269" r:id="rId15"/>
    <p:sldId id="280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</a:defRPr>
            </a:lvl1pPr>
          </a:lstStyle>
          <a:p>
            <a:pPr>
              <a:defRPr/>
            </a:pPr>
            <a:fld id="{329F4BA2-8B2D-4DAE-B347-DFD91F737553}" type="datetimeFigureOut">
              <a:rPr lang="ru-RU"/>
              <a:pPr>
                <a:defRPr/>
              </a:pPr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F634B81C-85D5-4680-98B3-D96E5897509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6966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</a:defRPr>
            </a:lvl1pPr>
          </a:lstStyle>
          <a:p>
            <a:pPr>
              <a:defRPr/>
            </a:pPr>
            <a:fld id="{CBDC9E32-CACE-4418-A09A-4F50B52CF0D7}" type="datetimeFigureOut">
              <a:rPr lang="ru-RU"/>
              <a:pPr>
                <a:defRPr/>
              </a:pPr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898C0B38-378C-4255-B60B-46DF4F7EB1D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0084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</a:defRPr>
            </a:lvl1pPr>
          </a:lstStyle>
          <a:p>
            <a:pPr>
              <a:defRPr/>
            </a:pPr>
            <a:fld id="{CB89F959-2898-46C0-A7BA-511913F0048A}" type="datetimeFigureOut">
              <a:rPr lang="ru-RU"/>
              <a:pPr>
                <a:defRPr/>
              </a:pPr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EDB097C-8760-461B-A0DA-1DEF8A155B3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9235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</a:defRPr>
            </a:lvl1pPr>
          </a:lstStyle>
          <a:p>
            <a:pPr>
              <a:defRPr/>
            </a:pPr>
            <a:fld id="{1FAD3A8F-5A05-4B59-B6A7-B5D3622695FF}" type="datetimeFigureOut">
              <a:rPr lang="ru-RU"/>
              <a:pPr>
                <a:defRPr/>
              </a:pPr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A63AEC31-8B77-4295-AE08-7EC9ACAB8B8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6452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</a:defRPr>
            </a:lvl1pPr>
          </a:lstStyle>
          <a:p>
            <a:pPr>
              <a:defRPr/>
            </a:pPr>
            <a:fld id="{1C178182-6646-4C40-B2C7-1F28E22F2A86}" type="datetimeFigureOut">
              <a:rPr lang="ru-RU"/>
              <a:pPr>
                <a:defRPr/>
              </a:pPr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9D1BDD0D-24C8-4B8C-BB2E-7F99DDEC8D1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6676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</a:defRPr>
            </a:lvl1pPr>
          </a:lstStyle>
          <a:p>
            <a:pPr>
              <a:defRPr/>
            </a:pPr>
            <a:fld id="{45F6666B-AB78-471D-B035-5504A0918720}" type="datetimeFigureOut">
              <a:rPr lang="ru-RU"/>
              <a:pPr>
                <a:defRPr/>
              </a:pPr>
              <a:t>28.10.2016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3E284D24-9A61-438F-A8CD-9A30CE0D47F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5020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</a:defRPr>
            </a:lvl1pPr>
          </a:lstStyle>
          <a:p>
            <a:pPr>
              <a:defRPr/>
            </a:pPr>
            <a:fld id="{AACF86F4-A786-4C6F-A956-84A473CBA01C}" type="datetimeFigureOut">
              <a:rPr lang="ru-RU"/>
              <a:pPr>
                <a:defRPr/>
              </a:pPr>
              <a:t>28.10.2016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AB38B9CE-C188-4B66-8CB9-C26F42C9B2C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95849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</a:defRPr>
            </a:lvl1pPr>
          </a:lstStyle>
          <a:p>
            <a:pPr>
              <a:defRPr/>
            </a:pPr>
            <a:fld id="{E64DBD1C-05D5-4FA3-A1EA-F99B8111B660}" type="datetimeFigureOut">
              <a:rPr lang="ru-RU"/>
              <a:pPr>
                <a:defRPr/>
              </a:pPr>
              <a:t>28.10.2016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9A4F81FE-2D36-4FA6-99F3-B57EDB0A24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5435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</a:defRPr>
            </a:lvl1pPr>
          </a:lstStyle>
          <a:p>
            <a:pPr>
              <a:defRPr/>
            </a:pPr>
            <a:fld id="{6DFB2AB9-F578-4F52-9CDE-BFFE15452D4A}" type="datetimeFigureOut">
              <a:rPr lang="ru-RU"/>
              <a:pPr>
                <a:defRPr/>
              </a:pPr>
              <a:t>28.10.2016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1D7303C0-0499-4030-A531-33A8801DC10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1828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</a:defRPr>
            </a:lvl1pPr>
          </a:lstStyle>
          <a:p>
            <a:pPr>
              <a:defRPr/>
            </a:pPr>
            <a:fld id="{F9FE3B9E-7324-4C59-878B-75A37195A956}" type="datetimeFigureOut">
              <a:rPr lang="ru-RU"/>
              <a:pPr>
                <a:defRPr/>
              </a:pPr>
              <a:t>28.10.2016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6564C39-186F-457C-9EFA-1739E2A2D9B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91065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</a:defRPr>
            </a:lvl1pPr>
          </a:lstStyle>
          <a:p>
            <a:pPr>
              <a:defRPr/>
            </a:pPr>
            <a:fld id="{81B86CF3-6C13-4150-9847-5C6B03C3DA67}" type="datetimeFigureOut">
              <a:rPr lang="ru-RU"/>
              <a:pPr>
                <a:defRPr/>
              </a:pPr>
              <a:t>28.10.2016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04409829-7CBF-4EB6-8601-FA594038E76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0230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357188"/>
            <a:ext cx="9144000" cy="6500812"/>
          </a:xfrm>
          <a:prstGeom prst="rect">
            <a:avLst/>
          </a:prstGeom>
          <a:effectLst>
            <a:outerShdw blurRad="50800" dist="38100" dir="16200000" rotWithShape="0">
              <a:schemeClr val="bg1">
                <a:alpha val="40000"/>
              </a:scheme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0" y="6572250"/>
            <a:ext cx="9144000" cy="28575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1285860"/>
            <a:ext cx="9144000" cy="5214974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  <a:effectLst>
            <a:outerShdw blurRad="1270000" dist="50800" dir="5400000" algn="ctr" rotWithShape="0">
              <a:schemeClr val="bg1">
                <a:alpha val="43000"/>
              </a:scheme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6642100"/>
            <a:ext cx="1200150" cy="215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ge.edu.ru/" TargetMode="External"/><Relationship Id="rId2" Type="http://schemas.openxmlformats.org/officeDocument/2006/relationships/hyperlink" Target="http://gia.edu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edu.yar.ru/index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ctege.info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math-ege.sdamgia.ru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egeigia.ru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5-ege.ru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lengish.com/tests/ege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ege-history.ru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obshestvo_100" TargetMode="External"/><Relationship Id="rId2" Type="http://schemas.openxmlformats.org/officeDocument/2006/relationships/hyperlink" Target="http://humanitar.ru/page/11_clas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&#1084;&#1080;&#1085;&#1086;&#1073;&#1088;&#1085;&#1072;&#1091;&#1082;&#1080;.&#1088;&#1092;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easyinformatics.ru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geoslides.ru/ege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himege.ru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mathege.ru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alexlarin.net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nikitinayulia2406@mail.r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edu.r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obrnadzor.gov.r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rustest.ru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yarregion.ru/depts/dobr/Pages/ege_gia.aspx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yar-edudep.ru/obwee_obrazovanie/g_i_a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fipi.ru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gcro.r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42938" y="1785938"/>
            <a:ext cx="7772400" cy="3013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b="1">
                <a:solidFill>
                  <a:srgbClr val="002060"/>
                </a:solidFill>
              </a:rPr>
              <a:t>Интернет-ресурсы для организации, проведения и подготовки ГИА </a:t>
            </a:r>
            <a:br>
              <a:rPr lang="ru-RU" altLang="ru-RU" b="1">
                <a:solidFill>
                  <a:srgbClr val="002060"/>
                </a:solidFill>
              </a:rPr>
            </a:br>
            <a:r>
              <a:rPr lang="ru-RU" altLang="ru-RU" b="1">
                <a:solidFill>
                  <a:srgbClr val="002060"/>
                </a:solidFill>
              </a:rPr>
              <a:t>в 2016-2017 учебном году</a:t>
            </a:r>
          </a:p>
        </p:txBody>
      </p:sp>
      <p:sp>
        <p:nvSpPr>
          <p:cNvPr id="13314" name="TextBox 2"/>
          <p:cNvSpPr txBox="1">
            <a:spLocks noChangeArrowheads="1"/>
          </p:cNvSpPr>
          <p:nvPr/>
        </p:nvSpPr>
        <p:spPr bwMode="auto">
          <a:xfrm>
            <a:off x="4929188" y="5143500"/>
            <a:ext cx="3660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000"/>
              <a:t>Никитина Ю.С., </a:t>
            </a:r>
          </a:p>
          <a:p>
            <a:r>
              <a:rPr lang="ru-RU" altLang="ru-RU" sz="2000"/>
              <a:t>старший методист МОУ «ГЦРО»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 bwMode="auto">
          <a:xfrm>
            <a:off x="500063" y="142875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3600" b="1"/>
              <a:t>Организация, проведение и </a:t>
            </a:r>
            <a:br>
              <a:rPr lang="ru-RU" altLang="ru-RU" sz="3600" b="1"/>
            </a:br>
            <a:r>
              <a:rPr lang="ru-RU" altLang="ru-RU" sz="3600" b="1"/>
              <a:t>подготовка ГИА</a:t>
            </a:r>
            <a:br>
              <a:rPr lang="ru-RU" altLang="ru-RU" b="1"/>
            </a:br>
            <a:endParaRPr lang="ru-RU" altLang="ru-RU" sz="3200"/>
          </a:p>
        </p:txBody>
      </p:sp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5429250" y="1504950"/>
            <a:ext cx="3714750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800" b="1" u="sng">
                <a:hlinkClick r:id="rId2"/>
              </a:rPr>
              <a:t>http://gia.edu.ru/</a:t>
            </a:r>
            <a:endParaRPr lang="ru-RU" altLang="ru-RU" sz="2800" b="1"/>
          </a:p>
          <a:p>
            <a:r>
              <a:rPr lang="ru-RU" altLang="ru-RU" sz="2800"/>
              <a:t> </a:t>
            </a:r>
          </a:p>
          <a:p>
            <a:r>
              <a:rPr lang="ru-RU" altLang="ru-RU" sz="2800" b="1" u="sng">
                <a:hlinkClick r:id="rId3"/>
              </a:rPr>
              <a:t>http://ege.edu.ru/</a:t>
            </a:r>
            <a:endParaRPr lang="ru-RU" altLang="ru-RU" sz="2800" b="1"/>
          </a:p>
          <a:p>
            <a:r>
              <a:rPr lang="ru-RU" altLang="ru-RU" sz="2800"/>
              <a:t> </a:t>
            </a:r>
          </a:p>
          <a:p>
            <a:r>
              <a:rPr lang="ru-RU" altLang="ru-RU"/>
              <a:t>На официальных информационных порталах единого государственного экзамена  и ГИА-9 вы можете ознакомиться с последними новостями о ЕГЭ и ОГЭ, актуальными документами, регламентирующими их организацию и проведение, демонстрационными вариантами КИМ по всем предметам и другими информационными материалами.</a:t>
            </a:r>
            <a:endParaRPr lang="ru-RU" altLang="ru-RU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531" name="Рисунок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85875"/>
            <a:ext cx="51435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Рисунок 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929063"/>
            <a:ext cx="51435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 bwMode="auto">
          <a:xfrm>
            <a:off x="428625" y="214313"/>
            <a:ext cx="822960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b="1"/>
              <a:t>Подготовка к ГИА</a:t>
            </a:r>
            <a:br>
              <a:rPr lang="ru-RU" altLang="ru-RU" b="1"/>
            </a:br>
            <a:endParaRPr lang="ru-RU" altLang="ru-RU"/>
          </a:p>
        </p:txBody>
      </p:sp>
      <p:sp>
        <p:nvSpPr>
          <p:cNvPr id="23554" name="Rectangle 1"/>
          <p:cNvSpPr>
            <a:spLocks noChangeArrowheads="1"/>
          </p:cNvSpPr>
          <p:nvPr/>
        </p:nvSpPr>
        <p:spPr bwMode="auto">
          <a:xfrm>
            <a:off x="5072063" y="1398588"/>
            <a:ext cx="4071937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400" b="1" u="sng">
                <a:hlinkClick r:id="rId2"/>
              </a:rPr>
              <a:t>http://www.edu.yar.ru/index/</a:t>
            </a:r>
            <a:endParaRPr lang="ru-RU" altLang="ru-RU" sz="2400" b="1"/>
          </a:p>
          <a:p>
            <a:r>
              <a:rPr lang="ru-RU" altLang="ru-RU" sz="2000"/>
              <a:t> </a:t>
            </a:r>
          </a:p>
          <a:p>
            <a:r>
              <a:rPr lang="ru-RU" altLang="ru-RU" sz="2000"/>
              <a:t>«Ярославский центр телекоммуникации и образовательных ресурсов в образовании» создан как воплощение идеи о возможности использования новых информационных технологий в образовании и обучении.</a:t>
            </a:r>
          </a:p>
          <a:p>
            <a:r>
              <a:rPr lang="ru-RU" altLang="ru-RU" sz="2000"/>
              <a:t>Здесь размещены ссылки на различные полезные ресурсы по рубрикам. Это пригодится, для того, что обучение сделать интереснее, а подготовку к ГИА более качественной.</a:t>
            </a:r>
            <a:endParaRPr lang="ru-RU" altLang="ru-RU" sz="20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555" name="Рисунок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4929188" cy="53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 bwMode="auto">
          <a:xfrm>
            <a:off x="428625" y="214313"/>
            <a:ext cx="822960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3600" b="1"/>
              <a:t>Подготовка к ГИА по всем предметам</a:t>
            </a:r>
            <a:br>
              <a:rPr lang="ru-RU" altLang="ru-RU" b="1"/>
            </a:br>
            <a:endParaRPr lang="ru-RU" altLang="ru-RU"/>
          </a:p>
        </p:txBody>
      </p:sp>
      <p:sp>
        <p:nvSpPr>
          <p:cNvPr id="24578" name="Rectangle 1"/>
          <p:cNvSpPr>
            <a:spLocks noChangeArrowheads="1"/>
          </p:cNvSpPr>
          <p:nvPr/>
        </p:nvSpPr>
        <p:spPr bwMode="auto">
          <a:xfrm>
            <a:off x="5072063" y="2000250"/>
            <a:ext cx="4071937" cy="335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400" b="1" u="sng">
                <a:hlinkClick r:id="rId2"/>
              </a:rPr>
              <a:t>http://www.ctege.info/</a:t>
            </a:r>
            <a:endParaRPr lang="ru-RU" altLang="ru-RU" sz="2400" b="1"/>
          </a:p>
          <a:p>
            <a:r>
              <a:rPr lang="ru-RU" altLang="ru-RU" sz="2400"/>
              <a:t> </a:t>
            </a:r>
          </a:p>
          <a:p>
            <a:r>
              <a:rPr lang="ru-RU" altLang="ru-RU" sz="2000"/>
              <a:t>На сайте «</a:t>
            </a:r>
            <a:r>
              <a:rPr lang="en-US" altLang="ru-RU" sz="2000"/>
              <a:t>ctege.ru</a:t>
            </a:r>
            <a:r>
              <a:rPr lang="ru-RU" altLang="ru-RU" sz="2000"/>
              <a:t>» размещены материалы по всем предметам (демоверсии, шкала оценивания, справочные материалы, пробные КИМ, видео-уроки и другое), которые будут полезны учителям для работы и выпускникам для самостоятельной подготовки</a:t>
            </a:r>
            <a:r>
              <a:rPr lang="ru-RU" altLang="ru-RU" sz="2400"/>
              <a:t>.</a:t>
            </a:r>
            <a:endParaRPr lang="ru-RU" altLang="ru-RU" sz="20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579" name="Рисунок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28688"/>
            <a:ext cx="5072063" cy="550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 bwMode="auto">
          <a:xfrm>
            <a:off x="428625" y="214313"/>
            <a:ext cx="822960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3600" b="1"/>
              <a:t>Подготовка к ГИА по всем предметам</a:t>
            </a:r>
            <a:br>
              <a:rPr lang="ru-RU" altLang="ru-RU" b="1"/>
            </a:br>
            <a:endParaRPr lang="ru-RU" altLang="ru-RU"/>
          </a:p>
        </p:txBody>
      </p:sp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5072063" y="2214563"/>
            <a:ext cx="4071937" cy="298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400" b="1" u="sng">
                <a:hlinkClick r:id="rId2"/>
              </a:rPr>
              <a:t>https://math-ege.sdamgia.ru/</a:t>
            </a:r>
            <a:endParaRPr lang="ru-RU" altLang="ru-RU" sz="2400" b="1"/>
          </a:p>
          <a:p>
            <a:r>
              <a:rPr lang="ru-RU" altLang="ru-RU" sz="2400"/>
              <a:t> </a:t>
            </a:r>
          </a:p>
          <a:p>
            <a:r>
              <a:rPr lang="ru-RU" altLang="ru-RU" sz="2000"/>
              <a:t>РЕШУ ЕГЭ - образовательный портал подготовки к экзаменам по всем предметам. Материалы сгруппированы по разделам: об экзамене, каталог заданий, ученику, учителю, методисту, справочник, теория и прочее.</a:t>
            </a:r>
            <a:endParaRPr lang="ru-RU" altLang="ru-RU" sz="20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603" name="Рисунок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4857750" cy="521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71563" y="2500313"/>
            <a:ext cx="3714750" cy="1000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 bwMode="auto">
          <a:xfrm>
            <a:off x="428625" y="214313"/>
            <a:ext cx="822960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3600" b="1"/>
              <a:t>Подготовка к ГИА по всем предметам</a:t>
            </a:r>
            <a:br>
              <a:rPr lang="ru-RU" altLang="ru-RU" b="1"/>
            </a:br>
            <a:endParaRPr lang="ru-RU" altLang="ru-RU"/>
          </a:p>
        </p:txBody>
      </p:sp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5072063" y="1722438"/>
            <a:ext cx="4071937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400" b="1" u="sng">
                <a:hlinkClick r:id="rId2"/>
              </a:rPr>
              <a:t>http://egeigia.ru/</a:t>
            </a:r>
            <a:endParaRPr lang="ru-RU" altLang="ru-RU" sz="2400" b="1"/>
          </a:p>
          <a:p>
            <a:r>
              <a:rPr lang="ru-RU" altLang="ru-RU" sz="2400"/>
              <a:t> </a:t>
            </a:r>
          </a:p>
          <a:p>
            <a:r>
              <a:rPr lang="ru-RU" altLang="ru-RU" sz="2400"/>
              <a:t> </a:t>
            </a:r>
            <a:r>
              <a:rPr lang="ru-RU" altLang="ru-RU" sz="2000"/>
              <a:t>Сайт «ЕГЭ-ГИА» создан для подготовки к ГИА по всем предметам: видео уроки, пробные КИМ, учебные пособия для подготовки (доступны для скачивания), статьи, ссылки на документы. </a:t>
            </a:r>
          </a:p>
          <a:p>
            <a:r>
              <a:rPr lang="ru-RU" altLang="ru-RU" sz="2000"/>
              <a:t>Огромное количество разной информации </a:t>
            </a:r>
            <a:r>
              <a:rPr lang="ru-RU" altLang="ru-RU" sz="2000" i="1"/>
              <a:t>(но не очень удобный интерфейс)</a:t>
            </a:r>
            <a:r>
              <a:rPr lang="ru-RU" altLang="ru-RU" sz="2000"/>
              <a:t>.</a:t>
            </a:r>
            <a:endParaRPr lang="ru-RU" altLang="ru-RU" sz="20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627" name="Рисунок 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5000625" cy="521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 bwMode="auto">
          <a:xfrm>
            <a:off x="428625" y="214313"/>
            <a:ext cx="822960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3600" b="1"/>
              <a:t>Подготовка к ГИА по всем предметам</a:t>
            </a:r>
            <a:br>
              <a:rPr lang="ru-RU" altLang="ru-RU" b="1"/>
            </a:br>
            <a:endParaRPr lang="ru-RU" altLang="ru-RU"/>
          </a:p>
        </p:txBody>
      </p:sp>
      <p:sp>
        <p:nvSpPr>
          <p:cNvPr id="27650" name="Rectangle 1"/>
          <p:cNvSpPr>
            <a:spLocks noChangeArrowheads="1"/>
          </p:cNvSpPr>
          <p:nvPr/>
        </p:nvSpPr>
        <p:spPr bwMode="auto">
          <a:xfrm>
            <a:off x="5072063" y="2357438"/>
            <a:ext cx="407193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400"/>
              <a:t>Группа в контакте</a:t>
            </a:r>
          </a:p>
          <a:p>
            <a:r>
              <a:rPr lang="en-US" altLang="ru-RU" sz="2400" b="1" u="sng">
                <a:solidFill>
                  <a:srgbClr val="002060"/>
                </a:solidFill>
              </a:rPr>
              <a:t>https://vk.com/gia_ege </a:t>
            </a:r>
            <a:r>
              <a:rPr lang="ru-RU" altLang="ru-RU" sz="2400">
                <a:solidFill>
                  <a:srgbClr val="002060"/>
                </a:solidFill>
              </a:rPr>
              <a:t> </a:t>
            </a:r>
          </a:p>
          <a:p>
            <a:r>
              <a:rPr lang="ru-RU" altLang="ru-RU" sz="2400"/>
              <a:t> </a:t>
            </a:r>
            <a:r>
              <a:rPr lang="ru-RU" altLang="ru-RU" sz="2000"/>
              <a:t>Оперативная информация, бесплатные семинары по ЕГЭ, теория, пособия и др..</a:t>
            </a:r>
            <a:endParaRPr lang="ru-RU" altLang="ru-RU" sz="20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1000125"/>
            <a:ext cx="4786313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 bwMode="auto">
          <a:xfrm>
            <a:off x="428625" y="214313"/>
            <a:ext cx="822960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3600" b="1"/>
              <a:t>Подготовка к ГИА по предметам</a:t>
            </a:r>
            <a:br>
              <a:rPr lang="ru-RU" altLang="ru-RU" b="1"/>
            </a:br>
            <a:endParaRPr lang="ru-RU" altLang="ru-RU"/>
          </a:p>
        </p:txBody>
      </p:sp>
      <p:sp>
        <p:nvSpPr>
          <p:cNvPr id="28674" name="Rectangle 1"/>
          <p:cNvSpPr>
            <a:spLocks noChangeArrowheads="1"/>
          </p:cNvSpPr>
          <p:nvPr/>
        </p:nvSpPr>
        <p:spPr bwMode="auto">
          <a:xfrm>
            <a:off x="5072063" y="2368550"/>
            <a:ext cx="4071937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400" b="1" u="sng">
                <a:hlinkClick r:id="rId2"/>
              </a:rPr>
              <a:t>http://5-ege.ru/</a:t>
            </a:r>
            <a:endParaRPr lang="ru-RU" altLang="ru-RU" sz="2400" b="1"/>
          </a:p>
          <a:p>
            <a:r>
              <a:rPr lang="ru-RU" altLang="ru-RU" sz="2400" b="1"/>
              <a:t> </a:t>
            </a:r>
          </a:p>
          <a:p>
            <a:r>
              <a:rPr lang="ru-RU" altLang="ru-RU" sz="2000"/>
              <a:t>На сайте «5-ЕГЭ» размещены материалы для подготовки к ЕГЭ по русскому языку, истории, обществознанию, физике.  Здесь есть статьи, аудиозаписи, специальные он-лайн программы.</a:t>
            </a:r>
            <a:endParaRPr lang="ru-RU" altLang="ru-RU" sz="20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675" name="Рисунок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00125"/>
            <a:ext cx="4943475" cy="550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2786063"/>
            <a:ext cx="1428750" cy="3714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 bwMode="auto">
          <a:xfrm>
            <a:off x="428625" y="214313"/>
            <a:ext cx="822960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3600" b="1"/>
              <a:t>Подготовка к ГИА по английскому языку</a:t>
            </a:r>
            <a:endParaRPr lang="ru-RU" altLang="ru-RU"/>
          </a:p>
        </p:txBody>
      </p:sp>
      <p:sp>
        <p:nvSpPr>
          <p:cNvPr id="29698" name="Rectangle 1"/>
          <p:cNvSpPr>
            <a:spLocks noChangeArrowheads="1"/>
          </p:cNvSpPr>
          <p:nvPr/>
        </p:nvSpPr>
        <p:spPr bwMode="auto">
          <a:xfrm>
            <a:off x="5214938" y="2368550"/>
            <a:ext cx="3929062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400" b="1" u="sng">
                <a:hlinkClick r:id="rId2"/>
              </a:rPr>
              <a:t>http://lengish.com/tests/ege</a:t>
            </a:r>
            <a:endParaRPr lang="ru-RU" altLang="ru-RU" sz="2400" b="1"/>
          </a:p>
          <a:p>
            <a:r>
              <a:rPr lang="ru-RU" altLang="ru-RU" sz="2400"/>
              <a:t> </a:t>
            </a:r>
          </a:p>
          <a:p>
            <a:r>
              <a:rPr lang="ru-RU" altLang="ru-RU" sz="2000"/>
              <a:t>Сайт поможет в подготовке к ЕГЭ по английскому языку. Здесь размещены диалоги, тексты, тесты, упражнения по темам, аудио- и видеоматериалы в помощь выпускникам.</a:t>
            </a:r>
            <a:endParaRPr lang="ru-RU" altLang="ru-RU" sz="20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786063"/>
            <a:ext cx="1428750" cy="3714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9700" name="Рисунок 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00125"/>
            <a:ext cx="4929188" cy="5429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4572000"/>
            <a:ext cx="1214438" cy="2000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4572000"/>
            <a:ext cx="1285875" cy="1857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 bwMode="auto">
          <a:xfrm>
            <a:off x="428625" y="214313"/>
            <a:ext cx="822960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3600" b="1"/>
              <a:t>Подготовка к ГИА по истории</a:t>
            </a:r>
            <a:endParaRPr lang="ru-RU" altLang="ru-RU"/>
          </a:p>
        </p:txBody>
      </p:sp>
      <p:sp>
        <p:nvSpPr>
          <p:cNvPr id="30722" name="Rectangle 1"/>
          <p:cNvSpPr>
            <a:spLocks noChangeArrowheads="1"/>
          </p:cNvSpPr>
          <p:nvPr/>
        </p:nvSpPr>
        <p:spPr bwMode="auto">
          <a:xfrm>
            <a:off x="5214938" y="1214438"/>
            <a:ext cx="3929062" cy="546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000"/>
              <a:t>Электронное пособие  </a:t>
            </a:r>
            <a:r>
              <a:rPr lang="ru-RU" altLang="ru-RU" sz="2000" b="1" u="sng">
                <a:solidFill>
                  <a:srgbClr val="002060"/>
                </a:solidFill>
                <a:hlinkClick r:id="rId2"/>
              </a:rPr>
              <a:t>http://ege-history.ru/</a:t>
            </a:r>
            <a:endParaRPr lang="ru-RU" altLang="ru-RU" sz="2000" b="1">
              <a:solidFill>
                <a:srgbClr val="002060"/>
              </a:solidFill>
            </a:endParaRPr>
          </a:p>
          <a:p>
            <a:r>
              <a:rPr lang="ru-RU" altLang="ru-RU" sz="2000"/>
              <a:t>Данное пособие предназначено для самостоятельной подготовки к ЕГЭ по истории. В пособии предпринята попытка охватить самый широкий круг вопросов истории России, сделать пособие максимально полным систематизированным, для того чтобы оно могло выполнять роль основного учебника при самостоятельной подготовке учащихся к ЕГЭ по истории.</a:t>
            </a:r>
          </a:p>
          <a:p>
            <a:r>
              <a:rPr lang="ru-RU" altLang="ru-RU" sz="2000"/>
              <a:t>(</a:t>
            </a:r>
            <a:r>
              <a:rPr lang="ru-RU" altLang="ru-RU" sz="2000" i="1"/>
              <a:t>Пособие постоянно дорабатывается)</a:t>
            </a:r>
          </a:p>
          <a:p>
            <a:endParaRPr lang="ru-RU" altLang="ru-RU" sz="20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786063"/>
            <a:ext cx="1428750" cy="3714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4572000"/>
            <a:ext cx="1214438" cy="2000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4572000"/>
            <a:ext cx="1285875" cy="1857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0726" name="Рисунок 9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85875"/>
            <a:ext cx="5162550" cy="521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 bwMode="auto">
          <a:xfrm>
            <a:off x="428625" y="214313"/>
            <a:ext cx="822960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3600" b="1"/>
              <a:t>Подготовка к ГИА по обществознанию</a:t>
            </a:r>
            <a:endParaRPr lang="ru-RU" altLang="ru-RU"/>
          </a:p>
        </p:txBody>
      </p:sp>
      <p:sp>
        <p:nvSpPr>
          <p:cNvPr id="31746" name="Rectangle 1"/>
          <p:cNvSpPr>
            <a:spLocks noChangeArrowheads="1"/>
          </p:cNvSpPr>
          <p:nvPr/>
        </p:nvSpPr>
        <p:spPr bwMode="auto">
          <a:xfrm>
            <a:off x="5214938" y="1593850"/>
            <a:ext cx="3929062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400"/>
              <a:t>Единый портал Обществознание </a:t>
            </a:r>
            <a:r>
              <a:rPr lang="ru-RU" altLang="ru-RU" sz="1400" b="1" u="sng">
                <a:hlinkClick r:id="rId2"/>
              </a:rPr>
              <a:t>http://humanitar.ru/page/11_class</a:t>
            </a:r>
            <a:endParaRPr lang="ru-RU" altLang="ru-RU" sz="1400" b="1"/>
          </a:p>
          <a:p>
            <a:r>
              <a:rPr lang="ru-RU" altLang="ru-RU" sz="1400"/>
              <a:t>      Единый Портал Обществознание — проект для быстрой и эффективной подготовки школьников и абитуриентов к единому государственному экзамену (ЕГЭ), а также к государственной итоговой аттестации (ГИА) по обществознанию, который по своему содержанию соответствует государственному стандарту образования по предмету обществознание. Данный проект создан для того, чтобы оказать помощь в систематизации, углублении, обобщении знаний по всем содержательным блокам курса обществознания.</a:t>
            </a:r>
          </a:p>
          <a:p>
            <a:r>
              <a:rPr lang="ru-RU" altLang="ru-RU" sz="1400"/>
              <a:t>Весь теоретический материал, подставленный на Портале, строго соответствует кодификатору элементов содержания по обществознанию, проверяемых в рамках ЕГЭ.</a:t>
            </a:r>
          </a:p>
          <a:p>
            <a:r>
              <a:rPr lang="ru-RU" altLang="ru-RU" sz="1400"/>
              <a:t> </a:t>
            </a:r>
            <a:r>
              <a:rPr lang="ru-RU" altLang="ru-RU" sz="1400" b="1" u="sng">
                <a:hlinkClick r:id="rId3"/>
              </a:rPr>
              <a:t>https://vk.com/obshestvo_100</a:t>
            </a:r>
            <a:r>
              <a:rPr lang="ru-RU" altLang="ru-RU" sz="1400" b="1"/>
              <a:t> </a:t>
            </a:r>
            <a:r>
              <a:rPr lang="ru-RU" altLang="ru-RU" sz="1400"/>
              <a:t>страница  ЕГЭ обществознание: пособия, видео-уроки и др.</a:t>
            </a:r>
          </a:p>
          <a:p>
            <a:endParaRPr lang="ru-RU" altLang="ru-RU" sz="20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786063"/>
            <a:ext cx="1428750" cy="3714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4572000"/>
            <a:ext cx="1214438" cy="2000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4572000"/>
            <a:ext cx="1285875" cy="1857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1750" name="Рисунок 1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14438"/>
            <a:ext cx="5162550" cy="521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b="1"/>
              <a:t>Организация и проведение ГИА</a:t>
            </a:r>
            <a:br>
              <a:rPr lang="ru-RU" altLang="ru-RU" b="1"/>
            </a:br>
            <a:r>
              <a:rPr lang="ru-RU" altLang="ru-RU" sz="3200"/>
              <a:t>(нормативно-правовое обеспечение)</a:t>
            </a:r>
          </a:p>
        </p:txBody>
      </p:sp>
      <p:pic>
        <p:nvPicPr>
          <p:cNvPr id="14338" name="Рисунок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71625"/>
            <a:ext cx="5572125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1"/>
          <p:cNvSpPr>
            <a:spLocks noChangeArrowheads="1"/>
          </p:cNvSpPr>
          <p:nvPr/>
        </p:nvSpPr>
        <p:spPr bwMode="auto">
          <a:xfrm>
            <a:off x="5643563" y="1957388"/>
            <a:ext cx="3500437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400" b="1"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http://минобрнауки.рф/</a:t>
            </a:r>
            <a:endParaRPr lang="ru-RU" altLang="ru-RU" sz="2400" b="1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eaLnBrk="0" hangingPunct="0"/>
            <a:endParaRPr lang="ru-RU" altLang="ru-RU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ru-RU" altLang="ru-RU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Приказы, положения, концепции и </a:t>
            </a:r>
          </a:p>
          <a:p>
            <a:pPr eaLnBrk="0" hangingPunct="0"/>
            <a:r>
              <a:rPr lang="ru-RU" altLang="ru-RU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другие документы.  </a:t>
            </a:r>
          </a:p>
          <a:p>
            <a:pPr eaLnBrk="0" hangingPunct="0"/>
            <a:r>
              <a:rPr lang="ru-RU" altLang="ru-RU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Фото- и видеорепортажи </a:t>
            </a:r>
          </a:p>
          <a:p>
            <a:pPr eaLnBrk="0" hangingPunct="0"/>
            <a:r>
              <a:rPr lang="ru-RU" altLang="ru-RU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основных мероприятий системы образования РФ, интервью и другие полезные ссылки.</a:t>
            </a:r>
            <a:r>
              <a:rPr lang="ru-RU" altLang="ru-RU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 bwMode="auto">
          <a:xfrm>
            <a:off x="428625" y="214313"/>
            <a:ext cx="822960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3600" b="1"/>
              <a:t>Подготовка к ГИА по информатике</a:t>
            </a:r>
            <a:endParaRPr lang="ru-RU" altLang="ru-RU"/>
          </a:p>
        </p:txBody>
      </p:sp>
      <p:sp>
        <p:nvSpPr>
          <p:cNvPr id="32770" name="Rectangle 1"/>
          <p:cNvSpPr>
            <a:spLocks noChangeArrowheads="1"/>
          </p:cNvSpPr>
          <p:nvPr/>
        </p:nvSpPr>
        <p:spPr bwMode="auto">
          <a:xfrm>
            <a:off x="5214938" y="2214563"/>
            <a:ext cx="3929062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400" b="1" u="sng">
                <a:hlinkClick r:id="rId2"/>
              </a:rPr>
              <a:t>http://easyinformatics.ru/</a:t>
            </a:r>
            <a:endParaRPr lang="ru-RU" altLang="ru-RU" sz="2400" b="1"/>
          </a:p>
          <a:p>
            <a:r>
              <a:rPr lang="ru-RU" altLang="ru-RU" sz="2000"/>
              <a:t> Сайт создан для тех, кому необходима подготовка к ОГЭ или ЕГЭ по информатике. Здесь размещены решения задач из демоверсий, тестовые и пробные варианты, видео-уроки и уроки </a:t>
            </a:r>
            <a:r>
              <a:rPr lang="en-US" altLang="ru-RU" sz="2000"/>
              <a:t>EXCEL</a:t>
            </a:r>
            <a:r>
              <a:rPr lang="ru-RU" altLang="ru-RU" sz="2000"/>
              <a:t>.</a:t>
            </a:r>
            <a:endParaRPr lang="ru-RU" altLang="ru-RU" sz="20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786063"/>
            <a:ext cx="1428750" cy="3714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4572000"/>
            <a:ext cx="1214438" cy="2000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4572000"/>
            <a:ext cx="1285875" cy="1857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2774" name="Рисунок 9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5072063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 bwMode="auto">
          <a:xfrm>
            <a:off x="428625" y="214313"/>
            <a:ext cx="822960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3600" b="1"/>
              <a:t>Подготовка к ГИА по географии</a:t>
            </a:r>
            <a:endParaRPr lang="ru-RU" altLang="ru-RU"/>
          </a:p>
        </p:txBody>
      </p:sp>
      <p:sp>
        <p:nvSpPr>
          <p:cNvPr id="33794" name="Rectangle 1"/>
          <p:cNvSpPr>
            <a:spLocks noChangeArrowheads="1"/>
          </p:cNvSpPr>
          <p:nvPr/>
        </p:nvSpPr>
        <p:spPr bwMode="auto">
          <a:xfrm>
            <a:off x="5214938" y="1136650"/>
            <a:ext cx="3929062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400" b="1" u="sng">
                <a:hlinkClick r:id="rId2"/>
              </a:rPr>
              <a:t>http://geoslides.ru/ege/</a:t>
            </a:r>
            <a:endParaRPr lang="ru-RU" altLang="ru-RU" sz="2400" b="1"/>
          </a:p>
          <a:p>
            <a:r>
              <a:rPr lang="ru-RU" altLang="ru-RU" sz="2000"/>
              <a:t> </a:t>
            </a:r>
          </a:p>
          <a:p>
            <a:r>
              <a:rPr lang="ru-RU" altLang="ru-RU" sz="2000"/>
              <a:t>Учебные материалы по географии.</a:t>
            </a:r>
          </a:p>
          <a:p>
            <a:r>
              <a:rPr lang="ru-RU" altLang="ru-RU" sz="2000"/>
              <a:t>Сайт поможет  не только в изучении географии, но также размещает материалы  для подготовки к экзаменам. Здесь можно найти дополнительные теоретические материалы, реальные и тренировочные варианты задания ЕГЭ по географии.</a:t>
            </a:r>
          </a:p>
          <a:p>
            <a:r>
              <a:rPr lang="ru-RU" altLang="ru-RU" sz="2000" i="1"/>
              <a:t>(Сайт не обновляется с 2014 года)</a:t>
            </a:r>
            <a:endParaRPr lang="ru-RU" altLang="ru-RU" sz="20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786063"/>
            <a:ext cx="1428750" cy="3714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4572000"/>
            <a:ext cx="1214438" cy="2000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4572000"/>
            <a:ext cx="1285875" cy="1857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3798" name="Рисунок 1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71563"/>
            <a:ext cx="516255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 bwMode="auto">
          <a:xfrm>
            <a:off x="428625" y="214313"/>
            <a:ext cx="822960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3600" b="1"/>
              <a:t>Подготовка к ГИА по химии</a:t>
            </a:r>
            <a:endParaRPr lang="ru-RU" altLang="ru-RU"/>
          </a:p>
        </p:txBody>
      </p:sp>
      <p:sp>
        <p:nvSpPr>
          <p:cNvPr id="34818" name="Rectangle 1"/>
          <p:cNvSpPr>
            <a:spLocks noChangeArrowheads="1"/>
          </p:cNvSpPr>
          <p:nvPr/>
        </p:nvSpPr>
        <p:spPr bwMode="auto">
          <a:xfrm>
            <a:off x="5214938" y="2490788"/>
            <a:ext cx="3929062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400" b="1" u="sng">
                <a:hlinkClick r:id="rId2"/>
              </a:rPr>
              <a:t>http://himege.ru/</a:t>
            </a:r>
            <a:endParaRPr lang="ru-RU" altLang="ru-RU" sz="2400" b="1"/>
          </a:p>
          <a:p>
            <a:r>
              <a:rPr lang="ru-RU" altLang="ru-RU" sz="2400"/>
              <a:t> </a:t>
            </a:r>
          </a:p>
          <a:p>
            <a:r>
              <a:rPr lang="ru-RU" altLang="ru-RU" sz="2000"/>
              <a:t>Сайт поможет подготовиться к ЕГЭ по химии. На нем размещены: теория, тренировочные тесты, видео-уроки.</a:t>
            </a:r>
            <a:endParaRPr lang="ru-RU" altLang="ru-RU" sz="20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786063"/>
            <a:ext cx="1428750" cy="3714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4572000"/>
            <a:ext cx="1214438" cy="2000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4572000"/>
            <a:ext cx="1285875" cy="1857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4822" name="Рисунок 9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71563"/>
            <a:ext cx="5072063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 bwMode="auto">
          <a:xfrm>
            <a:off x="428625" y="214313"/>
            <a:ext cx="822960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3600" b="1"/>
              <a:t>Подготовка к ГИА по математике</a:t>
            </a:r>
            <a:endParaRPr lang="ru-RU" altLang="ru-RU"/>
          </a:p>
        </p:txBody>
      </p:sp>
      <p:sp>
        <p:nvSpPr>
          <p:cNvPr id="35842" name="Rectangle 1"/>
          <p:cNvSpPr>
            <a:spLocks noChangeArrowheads="1"/>
          </p:cNvSpPr>
          <p:nvPr/>
        </p:nvSpPr>
        <p:spPr bwMode="auto">
          <a:xfrm>
            <a:off x="5214938" y="2030413"/>
            <a:ext cx="3929062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400" b="1" u="sng">
                <a:hlinkClick r:id="rId2"/>
              </a:rPr>
              <a:t>http://mathege.ru/</a:t>
            </a:r>
            <a:endParaRPr lang="ru-RU" altLang="ru-RU" sz="2400" b="1"/>
          </a:p>
          <a:p>
            <a:r>
              <a:rPr lang="ru-RU" altLang="ru-RU" sz="2400"/>
              <a:t> </a:t>
            </a:r>
          </a:p>
          <a:p>
            <a:r>
              <a:rPr lang="ru-RU" altLang="ru-RU" sz="2000"/>
              <a:t>Открытый банк заданий по математике на базовом и профильном уровне (отдельно). Размещены каталоги по заданиям, содержанию, умениям. Предложены тренировочные работы.</a:t>
            </a:r>
            <a:endParaRPr lang="ru-RU" altLang="ru-RU" sz="20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786063"/>
            <a:ext cx="1428750" cy="3714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4572000"/>
            <a:ext cx="1214438" cy="2000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4572000"/>
            <a:ext cx="1285875" cy="1857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5846" name="Рисунок 1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71563"/>
            <a:ext cx="516255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 bwMode="auto">
          <a:xfrm>
            <a:off x="428625" y="214313"/>
            <a:ext cx="822960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3600" b="1"/>
              <a:t>Подготовка к ГИА по математике</a:t>
            </a:r>
            <a:endParaRPr lang="ru-RU" altLang="ru-RU"/>
          </a:p>
        </p:txBody>
      </p:sp>
      <p:sp>
        <p:nvSpPr>
          <p:cNvPr id="36866" name="Rectangle 1"/>
          <p:cNvSpPr>
            <a:spLocks noChangeArrowheads="1"/>
          </p:cNvSpPr>
          <p:nvPr/>
        </p:nvSpPr>
        <p:spPr bwMode="auto">
          <a:xfrm>
            <a:off x="5214938" y="1722438"/>
            <a:ext cx="3929062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400" b="1" u="sng">
                <a:hlinkClick r:id="rId2"/>
              </a:rPr>
              <a:t>http://alexlarin.net</a:t>
            </a:r>
            <a:endParaRPr lang="ru-RU" altLang="ru-RU" sz="2400" b="1"/>
          </a:p>
          <a:p>
            <a:r>
              <a:rPr lang="ru-RU" altLang="ru-RU" sz="2400"/>
              <a:t> </a:t>
            </a:r>
          </a:p>
          <a:p>
            <a:r>
              <a:rPr lang="ru-RU" altLang="ru-RU" sz="2000"/>
              <a:t>На сайте размещены материалы для подготовке к ЕГЭ по математике: тренировочные работы, курс лекций, статьи. Идет постоянное пополнение сайта: пробные варианты, досрочные варианты. Материалы размещены с решениями и комментариями.</a:t>
            </a:r>
            <a:endParaRPr lang="ru-RU" altLang="ru-RU" sz="20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786063"/>
            <a:ext cx="1428750" cy="3714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4572000"/>
            <a:ext cx="1214438" cy="2000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4572000"/>
            <a:ext cx="1285875" cy="1857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6870" name="Рисунок 9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5000625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4572000"/>
            <a:ext cx="1214438" cy="2000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890" name="Заголовок 10"/>
          <p:cNvSpPr>
            <a:spLocks noGrp="1"/>
          </p:cNvSpPr>
          <p:nvPr>
            <p:ph type="title"/>
          </p:nvPr>
        </p:nvSpPr>
        <p:spPr bwMode="auto">
          <a:xfrm>
            <a:off x="500063" y="714375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b="1">
                <a:solidFill>
                  <a:srgbClr val="002060"/>
                </a:solidFill>
              </a:rPr>
              <a:t>Успехов в работе!</a:t>
            </a:r>
          </a:p>
        </p:txBody>
      </p:sp>
      <p:sp>
        <p:nvSpPr>
          <p:cNvPr id="37891" name="TextBox 11"/>
          <p:cNvSpPr txBox="1">
            <a:spLocks noChangeArrowheads="1"/>
          </p:cNvSpPr>
          <p:nvPr/>
        </p:nvSpPr>
        <p:spPr bwMode="auto">
          <a:xfrm>
            <a:off x="571500" y="2071688"/>
            <a:ext cx="8143875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3200"/>
              <a:t>Никитина Юлия Сергеевна, </a:t>
            </a:r>
          </a:p>
          <a:p>
            <a:r>
              <a:rPr lang="ru-RU" altLang="ru-RU" sz="3200"/>
              <a:t>старший методист отдела МСОП МОУ «ГЦРО»</a:t>
            </a:r>
          </a:p>
          <a:p>
            <a:r>
              <a:rPr lang="ru-RU" altLang="ru-RU" sz="3200"/>
              <a:t>Тел. 725-764</a:t>
            </a:r>
          </a:p>
          <a:p>
            <a:r>
              <a:rPr lang="en-US" altLang="ru-RU" sz="3200"/>
              <a:t>E-mail: </a:t>
            </a:r>
            <a:r>
              <a:rPr lang="en-US" altLang="ru-RU" sz="3200">
                <a:hlinkClick r:id="rId2"/>
              </a:rPr>
              <a:t>nikitinayulia2406@mail.ru</a:t>
            </a:r>
            <a:endParaRPr lang="en-US" altLang="ru-RU" sz="3200"/>
          </a:p>
          <a:p>
            <a:endParaRPr lang="ru-RU" altLang="ru-RU" sz="3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b="1"/>
              <a:t>Организация и проведение ГИА</a:t>
            </a:r>
            <a:br>
              <a:rPr lang="ru-RU" altLang="ru-RU" b="1"/>
            </a:br>
            <a:endParaRPr lang="ru-RU" altLang="ru-RU" sz="3200"/>
          </a:p>
        </p:txBody>
      </p:sp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5500688" y="1939925"/>
            <a:ext cx="3643312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800" b="1" u="sng">
                <a:hlinkClick r:id="rId2"/>
              </a:rPr>
              <a:t>http://www.edu.ru/</a:t>
            </a:r>
            <a:endParaRPr lang="ru-RU" altLang="ru-RU" sz="2800" b="1"/>
          </a:p>
          <a:p>
            <a:endParaRPr lang="ru-RU" altLang="ru-RU" sz="2000"/>
          </a:p>
          <a:p>
            <a:r>
              <a:rPr lang="ru-RU" altLang="ru-RU" sz="2000"/>
              <a:t>Создана вкладка ЕГЭ/ГИА, в которой размещены последние новости по данному вопросу. </a:t>
            </a:r>
          </a:p>
          <a:p>
            <a:r>
              <a:rPr lang="ru-RU" altLang="ru-RU" sz="2000"/>
              <a:t>В 2016 году на сайте были разработаны и выставлены он-лайн тесты ЕГЭ для экзаменационной Кампании  2016 </a:t>
            </a:r>
            <a:r>
              <a:rPr lang="ru-RU" altLang="ru-RU" sz="2000" i="1"/>
              <a:t>(можно ожидать, что это повторится в 2017 году).</a:t>
            </a:r>
            <a:endParaRPr lang="ru-RU" altLang="ru-RU" sz="20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3" name="Рисунок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00125"/>
            <a:ext cx="5214938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b="1"/>
              <a:t>Организация и проведение ГИА</a:t>
            </a:r>
            <a:br>
              <a:rPr lang="ru-RU" altLang="ru-RU" b="1"/>
            </a:br>
            <a:endParaRPr lang="ru-RU" altLang="ru-RU" sz="3200"/>
          </a:p>
        </p:txBody>
      </p:sp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5429250" y="1970088"/>
            <a:ext cx="371475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800" b="1" u="sng">
                <a:solidFill>
                  <a:srgbClr val="002060"/>
                </a:solidFill>
                <a:hlinkClick r:id="rId2"/>
              </a:rPr>
              <a:t>http://obrnadzor.gov.ru</a:t>
            </a:r>
            <a:endParaRPr lang="ru-RU" altLang="ru-RU" sz="2800" b="1">
              <a:solidFill>
                <a:srgbClr val="002060"/>
              </a:solidFill>
            </a:endParaRPr>
          </a:p>
          <a:p>
            <a:r>
              <a:rPr lang="ru-RU" altLang="ru-RU" sz="2800"/>
              <a:t> </a:t>
            </a:r>
          </a:p>
          <a:p>
            <a:r>
              <a:rPr lang="ru-RU" altLang="ru-RU" sz="2000"/>
              <a:t>В разделе «Деятельность - Основные направления деятельности» размещены две вкладки «ГИА выпускников 9 классов» и «ГИА выпускников  11 классов», в которых указана основная информация и ссылки на полезные ресурсы.</a:t>
            </a:r>
            <a:endParaRPr lang="ru-RU" altLang="ru-RU" sz="20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7" name="Рисунок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1000125"/>
            <a:ext cx="523875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 bwMode="auto">
          <a:xfrm>
            <a:off x="500063" y="28575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b="1"/>
              <a:t>Организация и проведение ГИА</a:t>
            </a:r>
            <a:br>
              <a:rPr lang="ru-RU" altLang="ru-RU" b="1"/>
            </a:br>
            <a:endParaRPr lang="ru-RU" altLang="ru-RU"/>
          </a:p>
        </p:txBody>
      </p:sp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5429250" y="2228850"/>
            <a:ext cx="371475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800" b="1" u="sng">
                <a:solidFill>
                  <a:srgbClr val="002060"/>
                </a:solidFill>
                <a:hlinkClick r:id="rId2"/>
              </a:rPr>
              <a:t>http://www.rustest.ru/</a:t>
            </a:r>
            <a:endParaRPr lang="ru-RU" altLang="ru-RU" sz="2800" b="1">
              <a:solidFill>
                <a:srgbClr val="002060"/>
              </a:solidFill>
            </a:endParaRPr>
          </a:p>
          <a:p>
            <a:r>
              <a:rPr lang="ru-RU" altLang="ru-RU" sz="2800"/>
              <a:t> </a:t>
            </a:r>
          </a:p>
          <a:p>
            <a:r>
              <a:rPr lang="ru-RU" altLang="ru-RU" sz="2000"/>
              <a:t>На сайте сделана отдельная вкладка «ГИА», где собрана актуальная информация по организации и проведению ГИА (семинары, документы по итоговому сочинению, по апробации китайского языка и другое)</a:t>
            </a:r>
            <a:endParaRPr lang="ru-RU" altLang="ru-RU" sz="20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1" name="Рисунок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85875"/>
            <a:ext cx="5381625" cy="521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 bwMode="auto">
          <a:xfrm>
            <a:off x="500063" y="28575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b="1"/>
              <a:t>Организация и проведение ГИА</a:t>
            </a:r>
            <a:br>
              <a:rPr lang="ru-RU" altLang="ru-RU" b="1"/>
            </a:br>
            <a:endParaRPr lang="ru-RU" altLang="ru-RU"/>
          </a:p>
        </p:txBody>
      </p:sp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5429250" y="1490663"/>
            <a:ext cx="3714750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800" b="1" u="sng">
                <a:hlinkClick r:id="rId2"/>
              </a:rPr>
              <a:t>http://www.yarregion.ru/depts/dobr/Pages/ege_gia.aspx</a:t>
            </a:r>
            <a:endParaRPr lang="ru-RU" altLang="ru-RU" sz="2800" b="1"/>
          </a:p>
          <a:p>
            <a:r>
              <a:rPr lang="ru-RU" altLang="ru-RU" sz="2800"/>
              <a:t> </a:t>
            </a:r>
          </a:p>
          <a:p>
            <a:r>
              <a:rPr lang="ru-RU" altLang="ru-RU" sz="2000"/>
              <a:t>На сайте Департамента образования Ярославской области размещена во вкладке «ЕГЭ и ГИА» актуальная информация о ходе экзаменационной Кампании в регионе.  Для ознакомления  с ней достаточно перейти по указанным  на странице ссылкам.</a:t>
            </a:r>
            <a:endParaRPr lang="ru-RU" altLang="ru-RU" sz="20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35" name="Рисунок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14438"/>
            <a:ext cx="5357813" cy="521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 bwMode="auto">
          <a:xfrm>
            <a:off x="500063" y="28575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b="1"/>
              <a:t>Организация и проведение ГИА</a:t>
            </a:r>
            <a:br>
              <a:rPr lang="ru-RU" altLang="ru-RU" b="1"/>
            </a:br>
            <a:endParaRPr lang="ru-RU" altLang="ru-RU"/>
          </a:p>
        </p:txBody>
      </p:sp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5429250" y="1285875"/>
            <a:ext cx="3714750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800" b="1" u="sng">
                <a:hlinkClick r:id="rId2"/>
              </a:rPr>
              <a:t>http://yar-edudep.ru/obwee_obrazovanie/g_i_a/</a:t>
            </a:r>
            <a:endParaRPr lang="ru-RU" altLang="ru-RU" sz="2800" b="1"/>
          </a:p>
          <a:p>
            <a:r>
              <a:rPr lang="ru-RU" altLang="ru-RU" sz="2800" b="1"/>
              <a:t> </a:t>
            </a:r>
          </a:p>
          <a:p>
            <a:r>
              <a:rPr lang="ru-RU" altLang="ru-RU" sz="2000"/>
              <a:t>На сайте Департамента образования мэрии г. Ярославля во вкладке «Государственная итоговая аттестация» размещена актуальная информация о ходе экзаменационной Кампании в городе. Отдельно сделаны разделы по ГИА 9, ГИА 11 и Выпускникам прошлых лет. </a:t>
            </a:r>
            <a:endParaRPr lang="ru-RU" altLang="ru-RU" sz="20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59" name="Рисунок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71563"/>
            <a:ext cx="5286375" cy="550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 bwMode="auto">
          <a:xfrm>
            <a:off x="500063" y="142875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3600" b="1"/>
              <a:t>Организация, проведение и </a:t>
            </a:r>
            <a:br>
              <a:rPr lang="ru-RU" altLang="ru-RU" sz="3600" b="1"/>
            </a:br>
            <a:r>
              <a:rPr lang="ru-RU" altLang="ru-RU" sz="3600" b="1"/>
              <a:t>подготовка ГИА</a:t>
            </a:r>
            <a:br>
              <a:rPr lang="ru-RU" altLang="ru-RU" b="1"/>
            </a:br>
            <a:endParaRPr lang="ru-RU" altLang="ru-RU" sz="3200"/>
          </a:p>
        </p:txBody>
      </p:sp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5429250" y="1366838"/>
            <a:ext cx="371475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800" b="1" u="sng">
                <a:hlinkClick r:id="rId2"/>
              </a:rPr>
              <a:t>http://www.fipi.ru/</a:t>
            </a:r>
            <a:endParaRPr lang="ru-RU" altLang="ru-RU" sz="2800" b="1"/>
          </a:p>
          <a:p>
            <a:r>
              <a:rPr lang="ru-RU" altLang="ru-RU" sz="2000"/>
              <a:t> </a:t>
            </a:r>
          </a:p>
          <a:p>
            <a:r>
              <a:rPr lang="ru-RU" altLang="ru-RU" sz="2000"/>
              <a:t>Здесь собрана вся информация по ЕГЭ и ОГЭ (нормативно-правовые документы, демоверсии, аналитические и методические материалы и др.). Сделаны ссылки на открытые банки заданий ОГЭ и ЕГЭ. Размещаются новости и анонсы событий. Стоит обратить внимание  на собственный журнал ФИПИ «Педагогические измерения», который в свободном доступе размещается на сайте.</a:t>
            </a:r>
            <a:endParaRPr lang="ru-RU" altLang="ru-RU" sz="20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483" name="Рисунок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85875"/>
            <a:ext cx="5214938" cy="507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4857750" y="1162050"/>
            <a:ext cx="428625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400" b="1" u="sng">
                <a:hlinkClick r:id="rId2"/>
              </a:rPr>
              <a:t>http://www.gcro.ru</a:t>
            </a:r>
            <a:endParaRPr lang="ru-RU" altLang="ru-RU" sz="2400" b="1"/>
          </a:p>
          <a:p>
            <a:r>
              <a:rPr lang="ru-RU" altLang="ru-RU" sz="1600"/>
              <a:t> </a:t>
            </a:r>
          </a:p>
          <a:p>
            <a:r>
              <a:rPr lang="ru-RU" altLang="ru-RU" sz="1600"/>
              <a:t>На сайте МОУ «ГЦРО» в разделе «Сопровождение деятельности - Сопровождение ГИА» размещена информация об организации и проведении экзаменационной Кампании в городе. </a:t>
            </a:r>
          </a:p>
          <a:p>
            <a:r>
              <a:rPr lang="ru-RU" altLang="ru-RU" sz="1600"/>
              <a:t>На каждой предметной странице есть вкладка «Итоговая аттестация», отдельно для 9 и 11 классов. Здесь размещены ссылки на демоверсии и основные документы (аналитические материалы ФИПИ, шкала оценивания, расписание и др.), а также ежегодный анализ результатов ЕГЭ и ОГЭ по предметам, расписание семинаров, круглых столов. Здесь же представлен опыт работы педагогов по подготовке к ГИА, материалы участников семинаров и круглых столов.  Размещаются ссылки на вебинары издательств по данной тематике.</a:t>
            </a:r>
            <a:endParaRPr lang="ru-RU" altLang="ru-RU" sz="16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506" name="Рисунок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57313"/>
            <a:ext cx="4643438" cy="521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00063" y="142875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3600" b="1" dirty="0">
                <a:latin typeface="+mj-lt"/>
                <a:ea typeface="+mj-ea"/>
                <a:cs typeface="+mj-cs"/>
              </a:rPr>
              <a:t>Организация, проведение и </a:t>
            </a:r>
            <a:br>
              <a:rPr lang="ru-RU" sz="3600" b="1" dirty="0">
                <a:latin typeface="+mj-lt"/>
                <a:ea typeface="+mj-ea"/>
                <a:cs typeface="+mj-cs"/>
              </a:rPr>
            </a:br>
            <a:r>
              <a:rPr lang="ru-RU" sz="3600" b="1" dirty="0">
                <a:latin typeface="+mj-lt"/>
                <a:ea typeface="+mj-ea"/>
                <a:cs typeface="+mj-cs"/>
              </a:rPr>
              <a:t>подготовка ГИА</a:t>
            </a:r>
            <a:br>
              <a:rPr lang="ru-RU" sz="4400" b="1" dirty="0">
                <a:latin typeface="+mj-lt"/>
                <a:ea typeface="+mj-ea"/>
                <a:cs typeface="+mj-cs"/>
              </a:rPr>
            </a:br>
            <a:endParaRPr lang="ru-RU" sz="32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Фокина Л. П. Шаблон презентации - 2">
  <a:themeElements>
    <a:clrScheme name="Другая 1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6092"/>
      </a:hlink>
      <a:folHlink>
        <a:srgbClr val="24406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Фокина Л. П. Шаблон презентации - 2</Template>
  <TotalTime>423</TotalTime>
  <Words>526</Words>
  <Application>Microsoft Office PowerPoint</Application>
  <PresentationFormat>Экран (4:3)</PresentationFormat>
  <Paragraphs>111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Calibri</vt:lpstr>
      <vt:lpstr>Arial</vt:lpstr>
      <vt:lpstr>Times New Roman</vt:lpstr>
      <vt:lpstr>Фокина Л. П. Шаблон презентации - 2</vt:lpstr>
      <vt:lpstr>Интернет-ресурсы для организации, проведения и подготовки ГИА  в 2016-2017 учебном году</vt:lpstr>
      <vt:lpstr>Организация и проведение ГИА (нормативно-правовое обеспечение)</vt:lpstr>
      <vt:lpstr>Организация и проведение ГИА </vt:lpstr>
      <vt:lpstr>Организация и проведение ГИА </vt:lpstr>
      <vt:lpstr>Организация и проведение ГИА </vt:lpstr>
      <vt:lpstr>Организация и проведение ГИА </vt:lpstr>
      <vt:lpstr>Организация и проведение ГИА </vt:lpstr>
      <vt:lpstr>Организация, проведение и  подготовка ГИА </vt:lpstr>
      <vt:lpstr>Презентация PowerPoint</vt:lpstr>
      <vt:lpstr>Организация, проведение и  подготовка ГИА </vt:lpstr>
      <vt:lpstr>Подготовка к ГИА </vt:lpstr>
      <vt:lpstr>Подготовка к ГИА по всем предметам </vt:lpstr>
      <vt:lpstr>Подготовка к ГИА по всем предметам </vt:lpstr>
      <vt:lpstr>Подготовка к ГИА по всем предметам </vt:lpstr>
      <vt:lpstr>Подготовка к ГИА по всем предметам </vt:lpstr>
      <vt:lpstr>Подготовка к ГИА по предметам </vt:lpstr>
      <vt:lpstr>Подготовка к ГИА по английскому языку</vt:lpstr>
      <vt:lpstr>Подготовка к ГИА по истории</vt:lpstr>
      <vt:lpstr>Подготовка к ГИА по обществознанию</vt:lpstr>
      <vt:lpstr>Подготовка к ГИА по информатике</vt:lpstr>
      <vt:lpstr>Подготовка к ГИА по географии</vt:lpstr>
      <vt:lpstr>Подготовка к ГИА по химии</vt:lpstr>
      <vt:lpstr>Подготовка к ГИА по математике</vt:lpstr>
      <vt:lpstr>Подготовка к ГИА по математике</vt:lpstr>
      <vt:lpstr>Успехов в работе!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PC2</dc:creator>
  <cp:lastModifiedBy>Александр Калебин</cp:lastModifiedBy>
  <cp:revision>47</cp:revision>
  <dcterms:created xsi:type="dcterms:W3CDTF">2016-10-06T08:08:33Z</dcterms:created>
  <dcterms:modified xsi:type="dcterms:W3CDTF">2016-10-28T12:18:03Z</dcterms:modified>
</cp:coreProperties>
</file>