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5" r:id="rId2"/>
    <p:sldId id="319" r:id="rId3"/>
    <p:sldId id="300" r:id="rId4"/>
    <p:sldId id="266" r:id="rId5"/>
    <p:sldId id="267" r:id="rId6"/>
    <p:sldId id="311" r:id="rId7"/>
    <p:sldId id="268" r:id="rId8"/>
    <p:sldId id="316" r:id="rId9"/>
    <p:sldId id="317" r:id="rId10"/>
    <p:sldId id="271" r:id="rId11"/>
    <p:sldId id="307" r:id="rId12"/>
    <p:sldId id="308" r:id="rId13"/>
    <p:sldId id="31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0F58"/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90" autoAdjust="0"/>
    <p:restoredTop sz="94629" autoAdjust="0"/>
  </p:normalViewPr>
  <p:slideViewPr>
    <p:cSldViewPr>
      <p:cViewPr varScale="1">
        <p:scale>
          <a:sx n="84" d="100"/>
          <a:sy n="84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7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1"/>
                </a:solidFill>
              </a:rPr>
              <a:t>43 </a:t>
            </a:r>
            <a:r>
              <a:rPr lang="ru-RU" dirty="0" smtClean="0">
                <a:solidFill>
                  <a:schemeClr val="tx1"/>
                </a:solidFill>
              </a:rPr>
              <a:t>выпускника</a:t>
            </a:r>
            <a:endParaRPr lang="ru-RU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113680873663945"/>
          <c:y val="0.38305142061689551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43 человека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Матем. пр.</c:v>
                </c:pt>
                <c:pt idx="1">
                  <c:v>Матем.б.</c:v>
                </c:pt>
                <c:pt idx="2">
                  <c:v>Обществознание</c:v>
                </c:pt>
                <c:pt idx="3">
                  <c:v>Англ. язык</c:v>
                </c:pt>
                <c:pt idx="4">
                  <c:v>История</c:v>
                </c:pt>
                <c:pt idx="5">
                  <c:v>Физика </c:v>
                </c:pt>
                <c:pt idx="6">
                  <c:v>Биология</c:v>
                </c:pt>
                <c:pt idx="7">
                  <c:v>Информатика</c:v>
                </c:pt>
                <c:pt idx="8">
                  <c:v>Химия </c:v>
                </c:pt>
                <c:pt idx="9">
                  <c:v>Литература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27</c:v>
                </c:pt>
                <c:pt idx="1">
                  <c:v>28</c:v>
                </c:pt>
                <c:pt idx="2">
                  <c:v>24</c:v>
                </c:pt>
                <c:pt idx="3">
                  <c:v>17</c:v>
                </c:pt>
                <c:pt idx="4">
                  <c:v>7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77386507242158"/>
          <c:y val="0.17687837925321087"/>
          <c:w val="0.71646070282881302"/>
          <c:h val="0.60828999264907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74.8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75.2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7"/>
        <c:axId val="46541824"/>
        <c:axId val="46547712"/>
      </c:barChart>
      <c:catAx>
        <c:axId val="4654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6547712"/>
        <c:crosses val="autoZero"/>
        <c:auto val="1"/>
        <c:lblAlgn val="ctr"/>
        <c:lblOffset val="100"/>
        <c:noMultiLvlLbl val="0"/>
      </c:catAx>
      <c:valAx>
        <c:axId val="4654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654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50522504131427"/>
          <c:y val="0.8443663812541109"/>
          <c:w val="0.20628572470107903"/>
          <c:h val="4.9004377631898466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77386507242158"/>
          <c:y val="0.17687837925321087"/>
          <c:w val="0.71646070282881302"/>
          <c:h val="0.60828999264907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48.3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47.2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46.8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7"/>
        <c:axId val="44855680"/>
        <c:axId val="44857216"/>
      </c:barChart>
      <c:catAx>
        <c:axId val="4485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4857216"/>
        <c:crosses val="autoZero"/>
        <c:auto val="1"/>
        <c:lblAlgn val="ctr"/>
        <c:lblOffset val="100"/>
        <c:noMultiLvlLbl val="0"/>
      </c:catAx>
      <c:valAx>
        <c:axId val="4485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485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50522504131427"/>
          <c:y val="0.8443663812541109"/>
          <c:w val="0.20628572470107903"/>
          <c:h val="4.9004377631898466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770473441031555E-2"/>
          <c:y val="4.3982470942103946E-2"/>
          <c:w val="0.84734516991472597"/>
          <c:h val="0.78614951061752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средний 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48.9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средний 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средний балл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48.5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9"/>
        <c:overlap val="-24"/>
        <c:axId val="48907776"/>
        <c:axId val="48909312"/>
      </c:barChart>
      <c:catAx>
        <c:axId val="4890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8909312"/>
        <c:crosses val="autoZero"/>
        <c:auto val="1"/>
        <c:lblAlgn val="ctr"/>
        <c:lblOffset val="100"/>
        <c:noMultiLvlLbl val="0"/>
      </c:catAx>
      <c:valAx>
        <c:axId val="4890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89077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790581850427039"/>
          <c:y val="0.93983889568683221"/>
          <c:w val="0.23676438749231019"/>
          <c:h val="6.0161060427145252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средняя оценка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средняя оценка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1">
                  <c:v>средняя оценка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667648"/>
        <c:axId val="46669184"/>
      </c:barChart>
      <c:catAx>
        <c:axId val="4666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46669184"/>
        <c:crosses val="autoZero"/>
        <c:auto val="1"/>
        <c:lblAlgn val="ctr"/>
        <c:lblOffset val="100"/>
        <c:noMultiLvlLbl val="0"/>
      </c:catAx>
      <c:valAx>
        <c:axId val="466691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46667648"/>
        <c:crosses val="autoZero"/>
        <c:crossBetween val="between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22320404442055855"/>
          <c:y val="0.84668151338652053"/>
          <c:w val="0.31593427601188595"/>
          <c:h val="7.950296118643238E-2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43524793541458E-2"/>
          <c:y val="4.2211138453610429E-2"/>
          <c:w val="0.93157969220351178"/>
          <c:h val="0.789978620666037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англ.язык</c:v>
                </c:pt>
                <c:pt idx="1">
                  <c:v>обществознание</c:v>
                </c:pt>
                <c:pt idx="2">
                  <c:v>биология</c:v>
                </c:pt>
                <c:pt idx="3">
                  <c:v>химия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73.2</c:v>
                </c:pt>
                <c:pt idx="1">
                  <c:v>62.5</c:v>
                </c:pt>
                <c:pt idx="2">
                  <c:v>66.599999999999994</c:v>
                </c:pt>
                <c:pt idx="3">
                  <c:v>59.1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англ.язык</c:v>
                </c:pt>
                <c:pt idx="1">
                  <c:v>обществознание</c:v>
                </c:pt>
                <c:pt idx="2">
                  <c:v>биология</c:v>
                </c:pt>
                <c:pt idx="3">
                  <c:v>химия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69.900000000000006</c:v>
                </c:pt>
                <c:pt idx="1">
                  <c:v>60.8</c:v>
                </c:pt>
                <c:pt idx="2">
                  <c:v>65.3</c:v>
                </c:pt>
                <c:pt idx="3">
                  <c:v>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англ.язык</c:v>
                </c:pt>
                <c:pt idx="1">
                  <c:v>обществознание</c:v>
                </c:pt>
                <c:pt idx="2">
                  <c:v>биология</c:v>
                </c:pt>
                <c:pt idx="3">
                  <c:v>химия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78.099999999999994</c:v>
                </c:pt>
                <c:pt idx="1">
                  <c:v>67.7</c:v>
                </c:pt>
                <c:pt idx="2">
                  <c:v>74.599999999999994</c:v>
                </c:pt>
                <c:pt idx="3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786816"/>
        <c:axId val="48800896"/>
      </c:barChart>
      <c:catAx>
        <c:axId val="4878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800896"/>
        <c:crosses val="autoZero"/>
        <c:auto val="1"/>
        <c:lblAlgn val="ctr"/>
        <c:lblOffset val="100"/>
        <c:noMultiLvlLbl val="0"/>
      </c:catAx>
      <c:valAx>
        <c:axId val="4880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78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023674959571675"/>
          <c:y val="0.93977149172452357"/>
          <c:w val="0.2646209944926754"/>
          <c:h val="5.9333563271250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история</c:v>
                </c:pt>
                <c:pt idx="1">
                  <c:v>физика</c:v>
                </c:pt>
                <c:pt idx="2">
                  <c:v>информатика</c:v>
                </c:pt>
                <c:pt idx="3">
                  <c:v>литература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53.8</c:v>
                </c:pt>
                <c:pt idx="1">
                  <c:v>49.3</c:v>
                </c:pt>
                <c:pt idx="2">
                  <c:v>60.5</c:v>
                </c:pt>
                <c:pt idx="3">
                  <c:v>66.2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история</c:v>
                </c:pt>
                <c:pt idx="1">
                  <c:v>физика</c:v>
                </c:pt>
                <c:pt idx="2">
                  <c:v>информатика</c:v>
                </c:pt>
                <c:pt idx="3">
                  <c:v>литература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65.3</c:v>
                </c:pt>
                <c:pt idx="1">
                  <c:v>53.6</c:v>
                </c:pt>
                <c:pt idx="2">
                  <c:v>75.8</c:v>
                </c:pt>
                <c:pt idx="3">
                  <c:v>58.5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история</c:v>
                </c:pt>
                <c:pt idx="1">
                  <c:v>физика</c:v>
                </c:pt>
                <c:pt idx="2">
                  <c:v>информатика</c:v>
                </c:pt>
                <c:pt idx="3">
                  <c:v>литература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57.2</c:v>
                </c:pt>
                <c:pt idx="1">
                  <c:v>47.1</c:v>
                </c:pt>
                <c:pt idx="2">
                  <c:v>68.8</c:v>
                </c:pt>
                <c:pt idx="3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734592"/>
        <c:axId val="48736128"/>
      </c:barChart>
      <c:catAx>
        <c:axId val="4873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736128"/>
        <c:crosses val="autoZero"/>
        <c:auto val="1"/>
        <c:lblAlgn val="ctr"/>
        <c:lblOffset val="100"/>
        <c:noMultiLvlLbl val="0"/>
      </c:catAx>
      <c:valAx>
        <c:axId val="4873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734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средний 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35.200000000000003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средний 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средний балл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690048"/>
        <c:axId val="48832896"/>
      </c:barChart>
      <c:catAx>
        <c:axId val="4469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8832896"/>
        <c:crosses val="autoZero"/>
        <c:auto val="1"/>
        <c:lblAlgn val="ctr"/>
        <c:lblOffset val="100"/>
        <c:noMultiLvlLbl val="0"/>
      </c:catAx>
      <c:valAx>
        <c:axId val="4883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469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657929911538834"/>
          <c:y val="0.94257752438541809"/>
          <c:w val="0.24502991620254194"/>
          <c:h val="5.7422475614581914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884976183532614E-2"/>
          <c:y val="0.12356375869621559"/>
          <c:w val="0.89706668394869704"/>
          <c:h val="0.72162565182260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средний 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средний 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1">
                  <c:v>средний балл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353856"/>
        <c:axId val="49355392"/>
      </c:barChart>
      <c:catAx>
        <c:axId val="4935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9355392"/>
        <c:crosses val="autoZero"/>
        <c:auto val="1"/>
        <c:lblAlgn val="ctr"/>
        <c:lblOffset val="100"/>
        <c:noMultiLvlLbl val="0"/>
      </c:catAx>
      <c:valAx>
        <c:axId val="4935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935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45381377377825"/>
          <c:y val="0.91732323043736763"/>
          <c:w val="0.34980424321959758"/>
          <c:h val="5.7422475614581914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6B7EF-B79E-49F2-AB9E-61FDA5E4CADD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428D2-2DEF-40AF-9AA3-4A6D8BEAC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4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rgbClr val="85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img-fotki.yandex.ru/get/30086/200418627.15e/0_16ef74_4acbfbc4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923" y="1047750"/>
            <a:ext cx="8483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>
          <a:xfrm>
            <a:off x="1259632" y="1556792"/>
            <a:ext cx="7776864" cy="4525963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4624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6600" dirty="0" smtClean="0">
                <a:solidFill>
                  <a:srgbClr val="0049C0"/>
                </a:solidFill>
              </a:rPr>
              <a:t>Результаты ГИА </a:t>
            </a:r>
            <a:br>
              <a:rPr lang="ru-RU" sz="6600" dirty="0" smtClean="0">
                <a:solidFill>
                  <a:srgbClr val="0049C0"/>
                </a:solidFill>
              </a:rPr>
            </a:br>
            <a:r>
              <a:rPr lang="ru-RU" sz="6600" dirty="0" smtClean="0">
                <a:solidFill>
                  <a:srgbClr val="0049C0"/>
                </a:solidFill>
              </a:rPr>
              <a:t>2015-2016 уч. год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32856"/>
            <a:ext cx="5073080" cy="38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10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744537" y="316632"/>
            <a:ext cx="8077200" cy="1143000"/>
          </a:xfrm>
        </p:spPr>
        <p:txBody>
          <a:bodyPr/>
          <a:lstStyle/>
          <a:p>
            <a:pPr marL="342900" indent="-342900" algn="ctr">
              <a:defRPr/>
            </a:pPr>
            <a:r>
              <a:rPr lang="ru-RU" sz="3600" b="1" dirty="0" smtClean="0">
                <a:solidFill>
                  <a:srgbClr val="0049C0"/>
                </a:solidFill>
              </a:rPr>
              <a:t>ГИА-9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1331093" y="5220856"/>
            <a:ext cx="7345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 dirty="0"/>
              <a:t>Русский язык </a:t>
            </a:r>
            <a:r>
              <a:rPr lang="ru-RU" sz="2400" dirty="0" smtClean="0"/>
              <a:t>– Голованова В.Н., Борисова Е.А.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707218"/>
              </p:ext>
            </p:extLst>
          </p:nvPr>
        </p:nvGraphicFramePr>
        <p:xfrm>
          <a:off x="1475655" y="620688"/>
          <a:ext cx="698016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886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marL="342900" indent="-342900">
              <a:defRPr/>
            </a:pPr>
            <a:r>
              <a:rPr lang="ru-RU" sz="3600" b="1" dirty="0">
                <a:solidFill>
                  <a:srgbClr val="0049C0"/>
                </a:solidFill>
              </a:rPr>
              <a:t>ГИА - 9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960792"/>
              </p:ext>
            </p:extLst>
          </p:nvPr>
        </p:nvGraphicFramePr>
        <p:xfrm>
          <a:off x="1342889" y="692696"/>
          <a:ext cx="648072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25947" y="5229200"/>
            <a:ext cx="741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</a:rPr>
              <a:t>Математика – </a:t>
            </a:r>
            <a:r>
              <a:rPr lang="ru-RU" sz="2400" dirty="0" err="1">
                <a:latin typeface="Arial" pitchFamily="34" charset="0"/>
              </a:rPr>
              <a:t>Кусницына</a:t>
            </a:r>
            <a:r>
              <a:rPr lang="ru-RU" sz="2400" dirty="0">
                <a:latin typeface="Arial" pitchFamily="34" charset="0"/>
              </a:rPr>
              <a:t> А.А., </a:t>
            </a:r>
            <a:r>
              <a:rPr lang="ru-RU" sz="2400" dirty="0" err="1">
                <a:latin typeface="Arial" pitchFamily="34" charset="0"/>
              </a:rPr>
              <a:t>Овчинникова</a:t>
            </a:r>
            <a:r>
              <a:rPr lang="ru-RU" sz="2400" dirty="0">
                <a:latin typeface="Arial" pitchFamily="34" charset="0"/>
              </a:rPr>
              <a:t> Л.Н.</a:t>
            </a:r>
          </a:p>
        </p:txBody>
      </p:sp>
    </p:spTree>
    <p:extLst>
      <p:ext uri="{BB962C8B-B14F-4D97-AF65-F5344CB8AC3E}">
        <p14:creationId xmlns:p14="http://schemas.microsoft.com/office/powerpoint/2010/main" val="94471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defRPr/>
            </a:pPr>
            <a:r>
              <a:rPr lang="ru-RU" sz="3600" b="1" dirty="0" smtClean="0">
                <a:solidFill>
                  <a:srgbClr val="0049C0"/>
                </a:solidFill>
              </a:rPr>
              <a:t>ВЫСОКИЕ РЕЗУЛЬТАТЫ ГИА -11</a:t>
            </a:r>
            <a:endParaRPr lang="ru-RU" sz="3600" b="1" dirty="0">
              <a:solidFill>
                <a:srgbClr val="0049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8760" y="692696"/>
            <a:ext cx="7618040" cy="4824536"/>
          </a:xfrm>
        </p:spPr>
        <p:txBody>
          <a:bodyPr/>
          <a:lstStyle/>
          <a:p>
            <a:endParaRPr lang="ru-RU" sz="2800" dirty="0" smtClean="0"/>
          </a:p>
          <a:p>
            <a:pPr>
              <a:buClr>
                <a:srgbClr val="B90F58"/>
              </a:buClr>
              <a:buFont typeface="Wingdings" pitchFamily="2" charset="2"/>
              <a:buChar char="§"/>
            </a:pPr>
            <a:r>
              <a:rPr lang="ru-RU" sz="2800" dirty="0" smtClean="0"/>
              <a:t>Бурова Елена  (русский язык, английский язык - </a:t>
            </a:r>
            <a:r>
              <a:rPr lang="ru-RU" sz="2800" dirty="0" smtClean="0">
                <a:solidFill>
                  <a:srgbClr val="B90F58"/>
                </a:solidFill>
              </a:rPr>
              <a:t>96 баллов</a:t>
            </a:r>
            <a:r>
              <a:rPr lang="ru-RU" sz="2800" dirty="0" smtClean="0"/>
              <a:t>)</a:t>
            </a:r>
          </a:p>
          <a:p>
            <a:pPr>
              <a:buClr>
                <a:srgbClr val="B90F58"/>
              </a:buClr>
              <a:buFont typeface="Wingdings" pitchFamily="2" charset="2"/>
              <a:buChar char="§"/>
            </a:pPr>
            <a:r>
              <a:rPr lang="ru-RU" sz="2800" dirty="0" smtClean="0"/>
              <a:t>Сельская Полина (русский язык  - </a:t>
            </a:r>
            <a:r>
              <a:rPr lang="ru-RU" sz="2800" dirty="0" smtClean="0">
                <a:solidFill>
                  <a:srgbClr val="B90F58"/>
                </a:solidFill>
              </a:rPr>
              <a:t>98 баллов</a:t>
            </a:r>
            <a:r>
              <a:rPr lang="ru-RU" sz="2800" dirty="0" smtClean="0"/>
              <a:t>)</a:t>
            </a:r>
          </a:p>
          <a:p>
            <a:pPr>
              <a:buClr>
                <a:srgbClr val="B90F58"/>
              </a:buClr>
              <a:buFont typeface="Wingdings" pitchFamily="2" charset="2"/>
              <a:buChar char="§"/>
            </a:pPr>
            <a:r>
              <a:rPr lang="ru-RU" sz="2800" dirty="0" err="1" smtClean="0"/>
              <a:t>Шарова</a:t>
            </a:r>
            <a:r>
              <a:rPr lang="ru-RU" sz="2800" dirty="0" smtClean="0"/>
              <a:t> Марина (русский язык – </a:t>
            </a:r>
            <a:r>
              <a:rPr lang="ru-RU" sz="2800" dirty="0" smtClean="0">
                <a:solidFill>
                  <a:srgbClr val="B90F58"/>
                </a:solidFill>
              </a:rPr>
              <a:t>96 баллов</a:t>
            </a:r>
            <a:r>
              <a:rPr lang="ru-RU" sz="2800" dirty="0" smtClean="0"/>
              <a:t>)</a:t>
            </a:r>
          </a:p>
          <a:p>
            <a:pPr>
              <a:buClr>
                <a:srgbClr val="B90F58"/>
              </a:buClr>
              <a:buFont typeface="Wingdings" pitchFamily="2" charset="2"/>
              <a:buChar char="§"/>
            </a:pPr>
            <a:r>
              <a:rPr lang="ru-RU" sz="2800" dirty="0" smtClean="0"/>
              <a:t>Худякова Анна (английский язык - </a:t>
            </a:r>
            <a:r>
              <a:rPr lang="ru-RU" sz="2800" dirty="0" smtClean="0">
                <a:solidFill>
                  <a:srgbClr val="B90F58"/>
                </a:solidFill>
              </a:rPr>
              <a:t>95 баллов</a:t>
            </a:r>
            <a:r>
              <a:rPr lang="ru-RU" sz="2800" dirty="0" smtClean="0"/>
              <a:t>)</a:t>
            </a:r>
          </a:p>
          <a:p>
            <a:pPr>
              <a:buClr>
                <a:srgbClr val="B90F58"/>
              </a:buClr>
              <a:buFont typeface="Wingdings" pitchFamily="2" charset="2"/>
              <a:buChar char="§"/>
            </a:pPr>
            <a:r>
              <a:rPr lang="ru-RU" sz="2800" dirty="0" smtClean="0"/>
              <a:t>Москвина Анна (английский </a:t>
            </a:r>
            <a:r>
              <a:rPr lang="ru-RU" sz="2800" dirty="0"/>
              <a:t>язык - </a:t>
            </a:r>
            <a:r>
              <a:rPr lang="ru-RU" sz="2800" dirty="0" smtClean="0">
                <a:solidFill>
                  <a:srgbClr val="B90F58"/>
                </a:solidFill>
              </a:rPr>
              <a:t>94 </a:t>
            </a:r>
            <a:r>
              <a:rPr lang="ru-RU" sz="2800" dirty="0">
                <a:solidFill>
                  <a:srgbClr val="B90F58"/>
                </a:solidFill>
              </a:rPr>
              <a:t>баллов</a:t>
            </a:r>
            <a:r>
              <a:rPr lang="ru-RU" sz="2800" dirty="0"/>
              <a:t>)</a:t>
            </a:r>
          </a:p>
          <a:p>
            <a:pPr>
              <a:buClr>
                <a:srgbClr val="B90F58"/>
              </a:buClr>
              <a:buFont typeface="Wingdings" pitchFamily="2" charset="2"/>
              <a:buChar char="§"/>
            </a:pPr>
            <a:endParaRPr lang="ru-RU" sz="2800" dirty="0" smtClean="0"/>
          </a:p>
          <a:p>
            <a:pPr>
              <a:buClr>
                <a:srgbClr val="B90F58"/>
              </a:buClr>
              <a:buFont typeface="Wingdings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4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/>
          <a:lstStyle/>
          <a:p>
            <a:r>
              <a:rPr lang="ru-RU" sz="3600" b="1" dirty="0">
                <a:solidFill>
                  <a:srgbClr val="0049C0"/>
                </a:solidFill>
              </a:rPr>
              <a:t>Высокие результаты ГИА-9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71600" y="836712"/>
            <a:ext cx="7272808" cy="49685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B90F58"/>
                </a:solidFill>
              </a:rPr>
              <a:t>Максимальное количество баллов по русскому языку  (39 </a:t>
            </a:r>
            <a:r>
              <a:rPr lang="ru-RU" sz="2400" dirty="0" smtClean="0">
                <a:solidFill>
                  <a:srgbClr val="B90F58"/>
                </a:solidFill>
              </a:rPr>
              <a:t>баллов)</a:t>
            </a:r>
          </a:p>
          <a:p>
            <a:pPr marL="1524000">
              <a:buClr>
                <a:srgbClr val="B90F58"/>
              </a:buClr>
              <a:buFont typeface="Wingdings" pitchFamily="2" charset="2"/>
              <a:buChar char="§"/>
            </a:pPr>
            <a:r>
              <a:rPr lang="ru-RU" sz="2800" dirty="0" smtClean="0"/>
              <a:t>Базанова </a:t>
            </a:r>
            <a:r>
              <a:rPr lang="ru-RU" sz="2800" dirty="0"/>
              <a:t>Анастасия</a:t>
            </a:r>
          </a:p>
          <a:p>
            <a:pPr marL="1524000">
              <a:buClr>
                <a:srgbClr val="B90F58"/>
              </a:buClr>
              <a:buFont typeface="Wingdings" pitchFamily="2" charset="2"/>
              <a:buChar char="§"/>
            </a:pPr>
            <a:r>
              <a:rPr lang="ru-RU" sz="2800" dirty="0" err="1"/>
              <a:t>Залесская</a:t>
            </a:r>
            <a:r>
              <a:rPr lang="ru-RU" sz="2800" dirty="0"/>
              <a:t> Елизавета   </a:t>
            </a:r>
          </a:p>
          <a:p>
            <a:pPr marL="1524000" lvl="0">
              <a:buClr>
                <a:srgbClr val="B90F58"/>
              </a:buClr>
              <a:buFont typeface="Wingdings" pitchFamily="2" charset="2"/>
              <a:buChar char="§"/>
            </a:pPr>
            <a:r>
              <a:rPr lang="ru-RU" sz="2800" dirty="0" err="1"/>
              <a:t>Калягинов</a:t>
            </a:r>
            <a:r>
              <a:rPr lang="ru-RU" sz="2800" dirty="0"/>
              <a:t> Андрей        </a:t>
            </a:r>
          </a:p>
          <a:p>
            <a:pPr marL="1524000">
              <a:buClr>
                <a:srgbClr val="B90F58"/>
              </a:buClr>
              <a:buFont typeface="Wingdings" pitchFamily="2" charset="2"/>
              <a:buChar char="§"/>
            </a:pPr>
            <a:r>
              <a:rPr lang="ru-RU" sz="2800" dirty="0"/>
              <a:t>Маслова </a:t>
            </a:r>
            <a:r>
              <a:rPr lang="ru-RU" sz="2800" dirty="0" smtClean="0"/>
              <a:t>Юлия</a:t>
            </a:r>
            <a:endParaRPr lang="ru-RU" sz="2800" dirty="0"/>
          </a:p>
          <a:p>
            <a:pPr marL="1524000">
              <a:buClr>
                <a:srgbClr val="B90F58"/>
              </a:buClr>
              <a:buFont typeface="Wingdings" pitchFamily="2" charset="2"/>
              <a:buChar char="§"/>
            </a:pPr>
            <a:r>
              <a:rPr lang="ru-RU" sz="2800" dirty="0"/>
              <a:t>Триполитова   Анастасия</a:t>
            </a:r>
          </a:p>
          <a:p>
            <a:pPr marL="1524000">
              <a:buClr>
                <a:srgbClr val="B90F58"/>
              </a:buClr>
              <a:buFont typeface="Wingdings" pitchFamily="2" charset="2"/>
              <a:buChar char="§"/>
            </a:pPr>
            <a:r>
              <a:rPr lang="ru-RU" sz="2800" dirty="0"/>
              <a:t>Рыбина Ирина</a:t>
            </a:r>
          </a:p>
          <a:p>
            <a:pPr marL="1524000" lvl="0">
              <a:buClr>
                <a:srgbClr val="B90F58"/>
              </a:buClr>
              <a:buFont typeface="Wingdings" pitchFamily="2" charset="2"/>
              <a:buChar char="§"/>
            </a:pPr>
            <a:r>
              <a:rPr lang="ru-RU" sz="2800" dirty="0">
                <a:solidFill>
                  <a:prstClr val="black"/>
                </a:solidFill>
              </a:rPr>
              <a:t>Паутов </a:t>
            </a:r>
            <a:r>
              <a:rPr lang="ru-RU" sz="2800" dirty="0" smtClean="0">
                <a:solidFill>
                  <a:prstClr val="black"/>
                </a:solidFill>
              </a:rPr>
              <a:t>Василий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143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49C0"/>
                </a:solidFill>
              </a:rPr>
              <a:t>ОБЩАЯ ИНФОРМАЦИЯ</a:t>
            </a:r>
            <a:br>
              <a:rPr lang="ru-RU" sz="3600" b="1" dirty="0" smtClean="0">
                <a:solidFill>
                  <a:srgbClr val="0049C0"/>
                </a:solidFill>
              </a:rPr>
            </a:br>
            <a:r>
              <a:rPr lang="ru-RU" sz="3600" b="1" dirty="0" smtClean="0">
                <a:solidFill>
                  <a:srgbClr val="0049C0"/>
                </a:solidFill>
              </a:rPr>
              <a:t>г. Ярославль</a:t>
            </a:r>
            <a:endParaRPr lang="ru-RU" sz="3600" b="1" dirty="0">
              <a:solidFill>
                <a:srgbClr val="0049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525963"/>
          </a:xfrm>
        </p:spPr>
        <p:txBody>
          <a:bodyPr/>
          <a:lstStyle/>
          <a:p>
            <a:pPr>
              <a:buClr>
                <a:srgbClr val="B90F58"/>
              </a:buClr>
              <a:buFont typeface="Wingdings" pitchFamily="2" charset="2"/>
              <a:buChar char="§"/>
            </a:pPr>
            <a:r>
              <a:rPr lang="ru-RU" dirty="0" smtClean="0"/>
              <a:t>Количество выпускников, получивших аттестаты о среднем общем образовании – </a:t>
            </a:r>
            <a:r>
              <a:rPr lang="ru-RU" dirty="0" smtClean="0">
                <a:solidFill>
                  <a:srgbClr val="B90F58"/>
                </a:solidFill>
              </a:rPr>
              <a:t>2587 чел.</a:t>
            </a:r>
          </a:p>
          <a:p>
            <a:pPr>
              <a:buClr>
                <a:srgbClr val="B90F58"/>
              </a:buClr>
              <a:buFont typeface="Wingdings" pitchFamily="2" charset="2"/>
              <a:buChar char="§"/>
            </a:pPr>
            <a:r>
              <a:rPr lang="ru-RU" dirty="0" smtClean="0"/>
              <a:t>Со справками закончили школу – </a:t>
            </a:r>
            <a:r>
              <a:rPr lang="ru-RU" dirty="0" smtClean="0">
                <a:solidFill>
                  <a:srgbClr val="B90F58"/>
                </a:solidFill>
              </a:rPr>
              <a:t>30 чел. </a:t>
            </a:r>
            <a:r>
              <a:rPr lang="ru-RU" dirty="0" smtClean="0"/>
              <a:t>(11 класс)</a:t>
            </a:r>
          </a:p>
          <a:p>
            <a:pPr>
              <a:buClr>
                <a:srgbClr val="B90F58"/>
              </a:buClr>
              <a:buFont typeface="Wingdings" pitchFamily="2" charset="2"/>
              <a:buChar char="§"/>
            </a:pPr>
            <a:r>
              <a:rPr lang="ru-RU" dirty="0" smtClean="0"/>
              <a:t>Не допущены к ГИА – </a:t>
            </a:r>
            <a:r>
              <a:rPr lang="ru-RU" dirty="0" smtClean="0">
                <a:solidFill>
                  <a:srgbClr val="B90F58"/>
                </a:solidFill>
              </a:rPr>
              <a:t>15 чел. </a:t>
            </a:r>
            <a:r>
              <a:rPr lang="ru-RU" dirty="0" smtClean="0"/>
              <a:t>(11 класс)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62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082870"/>
              </p:ext>
            </p:extLst>
          </p:nvPr>
        </p:nvGraphicFramePr>
        <p:xfrm>
          <a:off x="539552" y="404664"/>
          <a:ext cx="8435280" cy="527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63688" y="332656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49C0"/>
                </a:solidFill>
                <a:latin typeface="+mj-lt"/>
                <a:ea typeface="+mj-ea"/>
                <a:cs typeface="+mj-cs"/>
              </a:rPr>
              <a:t>ВЫБОР ЭКЗАМЕНОВ </a:t>
            </a:r>
            <a:endParaRPr lang="ru-RU" sz="3600" b="1" dirty="0">
              <a:solidFill>
                <a:srgbClr val="0049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44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4624"/>
            <a:ext cx="8077200" cy="1143000"/>
          </a:xfrm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solidFill>
                  <a:srgbClr val="0049C0"/>
                </a:solidFill>
              </a:rPr>
              <a:t>РУССКИЙ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rgbClr val="0049C0"/>
                </a:solidFill>
              </a:rPr>
              <a:t>ЯЗЫК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1993" y="4767238"/>
            <a:ext cx="6912495" cy="461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Учитель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Иванова Елена Валерьевна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810731"/>
              </p:ext>
            </p:extLst>
          </p:nvPr>
        </p:nvGraphicFramePr>
        <p:xfrm>
          <a:off x="1056184" y="616124"/>
          <a:ext cx="748883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635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3800"/>
            <a:ext cx="8077200" cy="1143000"/>
          </a:xfrm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solidFill>
                  <a:srgbClr val="0049C0"/>
                </a:solidFill>
              </a:rPr>
              <a:t>Математика</a:t>
            </a:r>
            <a:br>
              <a:rPr lang="ru-RU" sz="3600" b="1" dirty="0" smtClean="0">
                <a:solidFill>
                  <a:srgbClr val="0049C0"/>
                </a:solidFill>
              </a:rPr>
            </a:br>
            <a:r>
              <a:rPr lang="ru-RU" sz="3600" b="1" dirty="0" smtClean="0">
                <a:solidFill>
                  <a:srgbClr val="0049C0"/>
                </a:solidFill>
              </a:rPr>
              <a:t>профильный уровень (27 человек)</a:t>
            </a:r>
          </a:p>
        </p:txBody>
      </p:sp>
      <p:graphicFrame>
        <p:nvGraphicFramePr>
          <p:cNvPr id="5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803983"/>
              </p:ext>
            </p:extLst>
          </p:nvPr>
        </p:nvGraphicFramePr>
        <p:xfrm>
          <a:off x="1115615" y="1124744"/>
          <a:ext cx="741682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039" y="4823564"/>
            <a:ext cx="6941977" cy="81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84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49C0"/>
                </a:solidFill>
              </a:rPr>
              <a:t>Результаты профильной группы по математике (20 человек)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910240"/>
              </p:ext>
            </p:extLst>
          </p:nvPr>
        </p:nvGraphicFramePr>
        <p:xfrm>
          <a:off x="1212105" y="1268760"/>
          <a:ext cx="7223844" cy="4171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039" y="5229200"/>
            <a:ext cx="6941977" cy="81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456" y="332656"/>
            <a:ext cx="8077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0049C0"/>
                </a:solidFill>
              </a:rPr>
              <a:t>Математика (базов. уровень)</a:t>
            </a:r>
            <a:br>
              <a:rPr lang="ru-RU" sz="3600" b="1" dirty="0" smtClean="0">
                <a:solidFill>
                  <a:srgbClr val="0049C0"/>
                </a:solidFill>
              </a:rPr>
            </a:br>
            <a:r>
              <a:rPr lang="ru-RU" sz="3600" b="1" dirty="0" smtClean="0">
                <a:solidFill>
                  <a:srgbClr val="0049C0"/>
                </a:solidFill>
              </a:rPr>
              <a:t>28 участников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8888" y="4653136"/>
            <a:ext cx="727233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Учитель 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Овчинникова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Лариса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Николаевна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441274"/>
              </p:ext>
            </p:extLst>
          </p:nvPr>
        </p:nvGraphicFramePr>
        <p:xfrm>
          <a:off x="1258888" y="1600201"/>
          <a:ext cx="7427912" cy="32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67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ru-RU" sz="3600" b="1" dirty="0">
                <a:solidFill>
                  <a:srgbClr val="0049C0"/>
                </a:solidFill>
              </a:rPr>
              <a:t>Результаты ЕГЭ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391046"/>
              </p:ext>
            </p:extLst>
          </p:nvPr>
        </p:nvGraphicFramePr>
        <p:xfrm>
          <a:off x="945940" y="1268760"/>
          <a:ext cx="7560840" cy="4905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14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49C0"/>
                </a:solidFill>
              </a:rPr>
              <a:t>Результаты ЕГЭ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024448"/>
              </p:ext>
            </p:extLst>
          </p:nvPr>
        </p:nvGraphicFramePr>
        <p:xfrm>
          <a:off x="488602" y="1124744"/>
          <a:ext cx="819819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687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176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1_Тема Office</vt:lpstr>
      <vt:lpstr>Результаты ГИА  2015-2016 уч. год</vt:lpstr>
      <vt:lpstr>ОБЩАЯ ИНФОРМАЦИЯ г. Ярославль</vt:lpstr>
      <vt:lpstr>Презентация PowerPoint</vt:lpstr>
      <vt:lpstr>РУССКИЙ ЯЗЫК</vt:lpstr>
      <vt:lpstr>Математика профильный уровень (27 человек)</vt:lpstr>
      <vt:lpstr>Результаты профильной группы по математике (20 человек)</vt:lpstr>
      <vt:lpstr>Математика (базов. уровень) 28 участников</vt:lpstr>
      <vt:lpstr>Результаты ЕГЭ</vt:lpstr>
      <vt:lpstr>Результаты ЕГЭ</vt:lpstr>
      <vt:lpstr>ГИА-9</vt:lpstr>
      <vt:lpstr>ГИА - 9</vt:lpstr>
      <vt:lpstr>ВЫСОКИЕ РЕЗУЛЬТАТЫ ГИА -11</vt:lpstr>
      <vt:lpstr>Высокие результаты ГИА-9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Иванова Марина Александровна</cp:lastModifiedBy>
  <cp:revision>146</cp:revision>
  <dcterms:created xsi:type="dcterms:W3CDTF">2014-07-06T18:18:01Z</dcterms:created>
  <dcterms:modified xsi:type="dcterms:W3CDTF">2016-08-30T11:37:32Z</dcterms:modified>
</cp:coreProperties>
</file>