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59" r:id="rId4"/>
    <p:sldId id="258" r:id="rId5"/>
    <p:sldId id="260" r:id="rId6"/>
    <p:sldId id="267" r:id="rId7"/>
    <p:sldId id="261" r:id="rId8"/>
    <p:sldId id="264" r:id="rId9"/>
    <p:sldId id="262" r:id="rId10"/>
    <p:sldId id="268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0F9D3-354C-4432-84DC-6F51EF48C6B1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E940-1E02-4D72-8F82-FBF79F43B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5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E940-1E02-4D72-8F82-FBF79F43B9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9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2939AB-2817-44B4-8D4F-166C09860E0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120CD2-4477-4EFE-9E7D-85D5B7341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76202s080.edusite.ru/p54aa1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7;&#1076;&#1080;&#1085;&#1099;&#1081;&#1091;&#1088;&#1086;&#1082;.&#1088;&#1092;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&#1089;&#1077;&#1090;&#1077;&#1074;&#1080;&#1095;&#1086;&#1082;.&#1088;&#1092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&#1089;&#1077;&#1090;&#1077;&#1074;&#1080;&#1095;&#1086;&#1082;.&#1088;&#1092;/roditelyam/opros-dlya-roditele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37879"/>
            <a:ext cx="7848600" cy="19272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Безопасный интернет</a:t>
            </a:r>
            <a:br>
              <a:rPr lang="ru-RU" sz="6600" b="1" dirty="0" smtClean="0"/>
            </a:b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148063" y="4077072"/>
            <a:ext cx="3943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Заместитель директора по УВР</a:t>
            </a:r>
          </a:p>
          <a:p>
            <a:r>
              <a:rPr lang="ru-RU" b="1" i="1" dirty="0" smtClean="0"/>
              <a:t>Иванова Марина Александровна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9067" y="6332795"/>
            <a:ext cx="87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муниципальное общеобразовательное учреждение «Средняя школа № 80 с углублённым изучением английского языка</a:t>
            </a:r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36708"/>
            <a:ext cx="3508248" cy="197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2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56984" cy="663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sz="2700" dirty="0" smtClean="0"/>
              <a:t>Сайт школы            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://76202s080.edusite.ru/p54aa1.html</a:t>
            </a:r>
            <a:r>
              <a:rPr lang="ru-RU" sz="2200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88193"/>
            <a:ext cx="8928992" cy="579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28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80512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3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«Лучше </a:t>
            </a:r>
            <a:r>
              <a:rPr lang="ru-RU" dirty="0"/>
              <a:t>сразу обеспечить безопасность </a:t>
            </a:r>
            <a:r>
              <a:rPr lang="ru-RU" dirty="0" smtClean="0"/>
              <a:t>ребенку, </a:t>
            </a:r>
            <a:r>
              <a:rPr lang="ru-RU" dirty="0"/>
              <a:t>чем потом </a:t>
            </a:r>
            <a:r>
              <a:rPr lang="ru-RU" dirty="0" smtClean="0"/>
              <a:t>сожалеть»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i="1" dirty="0"/>
              <a:t>/Американская пословица /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4431196" cy="12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2216"/>
            <a:ext cx="8507288" cy="9906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ИНИЦИАТИВА  СОВЕТА  ФЕДЕРАЦИИ ФЕДЕРАЛЬНОГО  СОБРАНИЯ </a:t>
            </a:r>
            <a:r>
              <a:rPr lang="ru-RU" dirty="0">
                <a:solidFill>
                  <a:srgbClr val="292934"/>
                </a:solidFill>
              </a:rPr>
              <a:t/>
            </a:r>
            <a:br>
              <a:rPr lang="ru-RU" dirty="0">
                <a:solidFill>
                  <a:srgbClr val="292934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08584"/>
            <a:ext cx="9036496" cy="4876800"/>
          </a:xfrm>
        </p:spPr>
        <p:txBody>
          <a:bodyPr/>
          <a:lstStyle/>
          <a:p>
            <a:pPr marL="0" lvl="0" indent="0" algn="ctr">
              <a:buClr>
                <a:srgbClr val="93A299"/>
              </a:buClr>
              <a:buNone/>
            </a:pPr>
            <a:r>
              <a:rPr lang="ru-RU" sz="2000" b="1" dirty="0" smtClean="0">
                <a:solidFill>
                  <a:srgbClr val="292934"/>
                </a:solidFill>
              </a:rPr>
              <a:t>Единый </a:t>
            </a:r>
            <a:r>
              <a:rPr lang="ru-RU" sz="2000" b="1" dirty="0">
                <a:solidFill>
                  <a:srgbClr val="292934"/>
                </a:solidFill>
              </a:rPr>
              <a:t>урок </a:t>
            </a:r>
            <a:r>
              <a:rPr lang="ru-RU" sz="2000" b="1" dirty="0" smtClean="0">
                <a:solidFill>
                  <a:srgbClr val="292934"/>
                </a:solidFill>
              </a:rPr>
              <a:t>безопасности в Интернете </a:t>
            </a:r>
            <a:r>
              <a:rPr lang="ru-RU" sz="2000" dirty="0" smtClean="0">
                <a:solidFill>
                  <a:srgbClr val="292934"/>
                </a:solidFill>
              </a:rPr>
              <a:t>проходит </a:t>
            </a:r>
            <a:r>
              <a:rPr lang="ru-RU" sz="2000" dirty="0">
                <a:solidFill>
                  <a:srgbClr val="292934"/>
                </a:solidFill>
              </a:rPr>
              <a:t>ежегодно с 2014 года </a:t>
            </a:r>
          </a:p>
          <a:p>
            <a:pPr marL="0" indent="0" algn="ctr">
              <a:buClr>
                <a:srgbClr val="93A299"/>
              </a:buClr>
              <a:buNone/>
            </a:pPr>
            <a:r>
              <a:rPr lang="ru-RU" sz="2000" dirty="0">
                <a:solidFill>
                  <a:srgbClr val="292934"/>
                </a:solidFill>
                <a:hlinkClick r:id="rId3"/>
              </a:rPr>
              <a:t>www.Единыйурок.рф</a:t>
            </a:r>
            <a:endParaRPr lang="ru-RU" sz="2000" dirty="0">
              <a:solidFill>
                <a:srgbClr val="292934"/>
              </a:solidFill>
            </a:endParaRPr>
          </a:p>
          <a:p>
            <a:pPr marL="0" lvl="0" indent="0" algn="ctr">
              <a:buClr>
                <a:srgbClr val="93A299"/>
              </a:buClr>
              <a:buNone/>
            </a:pPr>
            <a:endParaRPr lang="ru-RU" sz="1400" dirty="0" smtClean="0">
              <a:solidFill>
                <a:srgbClr val="292934"/>
              </a:solidFill>
            </a:endParaRPr>
          </a:p>
          <a:p>
            <a:pPr marL="0" lvl="0" indent="0" algn="ctr">
              <a:buClr>
                <a:srgbClr val="93A299"/>
              </a:buClr>
              <a:buNone/>
            </a:pPr>
            <a:r>
              <a:rPr lang="ru-RU" sz="2000" dirty="0" smtClean="0">
                <a:solidFill>
                  <a:srgbClr val="292934"/>
                </a:solidFill>
              </a:rPr>
              <a:t>В </a:t>
            </a:r>
            <a:r>
              <a:rPr lang="ru-RU" sz="2000" dirty="0">
                <a:solidFill>
                  <a:srgbClr val="292934"/>
                </a:solidFill>
              </a:rPr>
              <a:t>ходе уроков, </a:t>
            </a:r>
            <a:r>
              <a:rPr lang="ru-RU" sz="2000" dirty="0" err="1">
                <a:solidFill>
                  <a:srgbClr val="292934"/>
                </a:solidFill>
              </a:rPr>
              <a:t>квестов</a:t>
            </a:r>
            <a:r>
              <a:rPr lang="ru-RU" sz="2000" dirty="0">
                <a:solidFill>
                  <a:srgbClr val="292934"/>
                </a:solidFill>
              </a:rPr>
              <a:t> и других мероприятий охватываются миллионы </a:t>
            </a:r>
            <a:r>
              <a:rPr lang="ru-RU" sz="2000" dirty="0" smtClean="0">
                <a:solidFill>
                  <a:srgbClr val="292934"/>
                </a:solidFill>
              </a:rPr>
              <a:t>российских </a:t>
            </a:r>
            <a:r>
              <a:rPr lang="ru-RU" sz="2000" dirty="0">
                <a:solidFill>
                  <a:srgbClr val="292934"/>
                </a:solidFill>
              </a:rPr>
              <a:t>подростков. </a:t>
            </a:r>
          </a:p>
          <a:p>
            <a:pPr marL="0" lvl="0" indent="0" algn="ctr">
              <a:buClr>
                <a:srgbClr val="93A299"/>
              </a:buClr>
              <a:buNone/>
            </a:pPr>
            <a:endParaRPr lang="ru-RU" sz="2000" dirty="0" smtClean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r>
              <a:rPr lang="ru-RU" sz="2000" dirty="0" smtClean="0">
                <a:solidFill>
                  <a:srgbClr val="292934"/>
                </a:solidFill>
              </a:rPr>
              <a:t> </a:t>
            </a:r>
            <a:endParaRPr lang="ru-RU" sz="2000" dirty="0">
              <a:solidFill>
                <a:srgbClr val="292934"/>
              </a:solidFill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5" y="3680616"/>
            <a:ext cx="8078490" cy="323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0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Временная комиссия по </a:t>
            </a:r>
            <a:r>
              <a:rPr lang="ru-RU" i="1" dirty="0" smtClean="0"/>
              <a:t>развитию </a:t>
            </a:r>
            <a:r>
              <a:rPr lang="ru-RU" i="1" dirty="0"/>
              <a:t>информационного общества Совета Федерации </a:t>
            </a: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sz="2000" dirty="0"/>
              <a:t>Российские дети регулярно </a:t>
            </a:r>
            <a:r>
              <a:rPr lang="ru-RU" sz="2000" dirty="0" smtClean="0"/>
              <a:t>посещают сеть </a:t>
            </a:r>
            <a:r>
              <a:rPr lang="ru-RU" sz="2000" dirty="0"/>
              <a:t>и зачастую без контроля и </a:t>
            </a:r>
            <a:r>
              <a:rPr lang="ru-RU" sz="2000" dirty="0" smtClean="0"/>
              <a:t>присмотра. Это </a:t>
            </a:r>
            <a:r>
              <a:rPr lang="ru-RU" sz="2000" dirty="0"/>
              <a:t>проводит к различным </a:t>
            </a:r>
            <a:r>
              <a:rPr lang="ru-RU" sz="2000" dirty="0">
                <a:solidFill>
                  <a:schemeClr val="tx2"/>
                </a:solidFill>
              </a:rPr>
              <a:t>проблемам</a:t>
            </a:r>
            <a:r>
              <a:rPr lang="ru-RU" sz="2000" dirty="0"/>
              <a:t>, </a:t>
            </a:r>
            <a:r>
              <a:rPr lang="ru-RU" sz="2000" dirty="0" smtClean="0"/>
              <a:t>таким </a:t>
            </a:r>
            <a:r>
              <a:rPr lang="ru-RU" sz="2000" dirty="0"/>
              <a:t>как: </a:t>
            </a:r>
          </a:p>
          <a:p>
            <a:pPr marL="722313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000" dirty="0" smtClean="0"/>
              <a:t>Издевательство </a:t>
            </a:r>
            <a:r>
              <a:rPr lang="ru-RU" sz="2000" dirty="0"/>
              <a:t>над </a:t>
            </a:r>
            <a:r>
              <a:rPr lang="ru-RU" sz="2000" dirty="0" smtClean="0"/>
              <a:t>ребенком ровесниками </a:t>
            </a:r>
            <a:r>
              <a:rPr lang="ru-RU" sz="2000" dirty="0"/>
              <a:t>и </a:t>
            </a:r>
            <a:r>
              <a:rPr lang="ru-RU" sz="2000" dirty="0" smtClean="0"/>
              <a:t>незнакомцами </a:t>
            </a:r>
            <a:r>
              <a:rPr lang="ru-RU" sz="2000" dirty="0"/>
              <a:t>в </a:t>
            </a:r>
            <a:r>
              <a:rPr lang="ru-RU" sz="2000" dirty="0" smtClean="0"/>
              <a:t>сети; </a:t>
            </a:r>
            <a:endParaRPr lang="ru-RU" sz="2000" dirty="0"/>
          </a:p>
          <a:p>
            <a:pPr marL="722313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000" dirty="0" smtClean="0"/>
              <a:t>Воровство </a:t>
            </a:r>
            <a:r>
              <a:rPr lang="ru-RU" sz="2000" dirty="0"/>
              <a:t>его аккаунтов, денег и </a:t>
            </a:r>
            <a:r>
              <a:rPr lang="ru-RU" sz="2000" dirty="0" smtClean="0"/>
              <a:t>личных </a:t>
            </a:r>
            <a:r>
              <a:rPr lang="ru-RU" sz="2000" dirty="0"/>
              <a:t>данных; </a:t>
            </a:r>
          </a:p>
          <a:p>
            <a:pPr marL="722313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000" dirty="0" smtClean="0"/>
              <a:t>Втягивание </a:t>
            </a:r>
            <a:r>
              <a:rPr lang="ru-RU" sz="2000" dirty="0"/>
              <a:t>ребенка в асоциальную </a:t>
            </a:r>
            <a:r>
              <a:rPr lang="ru-RU" sz="2000" dirty="0" smtClean="0"/>
              <a:t>деятельность </a:t>
            </a:r>
            <a:r>
              <a:rPr lang="ru-RU" sz="2000" dirty="0"/>
              <a:t>(группы смерти, </a:t>
            </a:r>
            <a:r>
              <a:rPr lang="ru-RU" sz="2000" dirty="0" smtClean="0"/>
              <a:t>группы </a:t>
            </a:r>
            <a:r>
              <a:rPr lang="ru-RU" sz="2000" dirty="0"/>
              <a:t>с рекламой наркотиков и </a:t>
            </a:r>
            <a:r>
              <a:rPr lang="ru-RU" sz="2000" dirty="0" err="1" smtClean="0"/>
              <a:t>т.д</a:t>
            </a:r>
            <a:r>
              <a:rPr lang="ru-RU" sz="2000" dirty="0"/>
              <a:t>); </a:t>
            </a:r>
          </a:p>
          <a:p>
            <a:pPr marL="722313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000" dirty="0" smtClean="0"/>
              <a:t>Прочтение </a:t>
            </a:r>
            <a:r>
              <a:rPr lang="ru-RU" sz="2000" dirty="0"/>
              <a:t>детьми информации, </a:t>
            </a:r>
            <a:r>
              <a:rPr lang="ru-RU" sz="2000" dirty="0" smtClean="0"/>
              <a:t>вредящих </a:t>
            </a:r>
            <a:r>
              <a:rPr lang="ru-RU" sz="2000" dirty="0"/>
              <a:t>их мировоззрению и </a:t>
            </a:r>
            <a:r>
              <a:rPr lang="ru-RU" sz="2000" dirty="0" smtClean="0"/>
              <a:t>психотическому </a:t>
            </a:r>
            <a:r>
              <a:rPr lang="ru-RU" sz="2000" dirty="0"/>
              <a:t>состоянию. </a:t>
            </a:r>
          </a:p>
          <a:p>
            <a:pPr marL="722313" indent="-457200"/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51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БЕЗОПАСНОСТЬ  ДЕТЕЙ  В  ИНТЕРНЕТЕ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7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90600"/>
          </a:xfrm>
        </p:spPr>
        <p:txBody>
          <a:bodyPr>
            <a:noAutofit/>
          </a:bodyPr>
          <a:lstStyle/>
          <a:p>
            <a:pPr lvl="0"/>
            <a:r>
              <a:rPr lang="ru-RU" sz="3600" dirty="0"/>
              <a:t>ДЕТИ В ИНТЕРНЕТЕ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568952" cy="5092824"/>
          </a:xfrm>
        </p:spPr>
        <p:txBody>
          <a:bodyPr>
            <a:normAutofit/>
          </a:bodyPr>
          <a:lstStyle/>
          <a:p>
            <a:pPr marL="0" lvl="0" indent="0">
              <a:buClr>
                <a:srgbClr val="93A299"/>
              </a:buClr>
              <a:buNone/>
            </a:pPr>
            <a:endParaRPr lang="ru-RU" sz="2000" dirty="0" smtClean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r>
              <a:rPr lang="ru-RU" sz="2000" dirty="0" smtClean="0">
                <a:solidFill>
                  <a:srgbClr val="292934"/>
                </a:solidFill>
              </a:rPr>
              <a:t>СТАТИСТИКА </a:t>
            </a:r>
            <a:endParaRPr lang="ru-RU" sz="2000" dirty="0">
              <a:solidFill>
                <a:srgbClr val="292934"/>
              </a:solidFill>
            </a:endParaRPr>
          </a:p>
          <a:p>
            <a:pPr marL="538163" indent="-182563">
              <a:buClr>
                <a:srgbClr val="93A299"/>
              </a:buClr>
            </a:pPr>
            <a:r>
              <a:rPr lang="ru-RU" sz="2000" dirty="0">
                <a:solidFill>
                  <a:srgbClr val="292934"/>
                </a:solidFill>
              </a:rPr>
              <a:t>По данным исследования «Образ </a:t>
            </a:r>
            <a:r>
              <a:rPr lang="ru-RU" sz="2000" dirty="0" smtClean="0">
                <a:solidFill>
                  <a:srgbClr val="292934"/>
                </a:solidFill>
              </a:rPr>
              <a:t>жизни российских </a:t>
            </a:r>
            <a:r>
              <a:rPr lang="ru-RU" sz="2000" dirty="0">
                <a:solidFill>
                  <a:srgbClr val="292934"/>
                </a:solidFill>
              </a:rPr>
              <a:t>подростков в сети» у </a:t>
            </a:r>
            <a:r>
              <a:rPr lang="ru-RU" sz="2000" dirty="0">
                <a:solidFill>
                  <a:schemeClr val="tx2"/>
                </a:solidFill>
              </a:rPr>
              <a:t>87%</a:t>
            </a:r>
            <a:r>
              <a:rPr lang="ru-RU" sz="2000" dirty="0">
                <a:solidFill>
                  <a:srgbClr val="292934"/>
                </a:solidFill>
              </a:rPr>
              <a:t> </a:t>
            </a:r>
            <a:r>
              <a:rPr lang="ru-RU" sz="2000" dirty="0" smtClean="0">
                <a:solidFill>
                  <a:srgbClr val="292934"/>
                </a:solidFill>
              </a:rPr>
              <a:t>детей </a:t>
            </a:r>
            <a:r>
              <a:rPr lang="ru-RU" sz="2000" dirty="0">
                <a:solidFill>
                  <a:srgbClr val="292934"/>
                </a:solidFill>
              </a:rPr>
              <a:t>возникали различные </a:t>
            </a:r>
            <a:r>
              <a:rPr lang="ru-RU" sz="2000" dirty="0" smtClean="0">
                <a:solidFill>
                  <a:srgbClr val="292934"/>
                </a:solidFill>
              </a:rPr>
              <a:t>проблемы </a:t>
            </a:r>
            <a:r>
              <a:rPr lang="ru-RU" sz="2000" dirty="0">
                <a:solidFill>
                  <a:srgbClr val="292934"/>
                </a:solidFill>
              </a:rPr>
              <a:t>в сети «Интернет» только за </a:t>
            </a:r>
            <a:r>
              <a:rPr lang="ru-RU" sz="2000" dirty="0" smtClean="0">
                <a:solidFill>
                  <a:srgbClr val="292934"/>
                </a:solidFill>
              </a:rPr>
              <a:t>последний </a:t>
            </a:r>
            <a:r>
              <a:rPr lang="ru-RU" sz="2000" dirty="0">
                <a:solidFill>
                  <a:srgbClr val="292934"/>
                </a:solidFill>
              </a:rPr>
              <a:t>год. </a:t>
            </a:r>
          </a:p>
          <a:p>
            <a:pPr marL="538163" lvl="0" indent="-182563">
              <a:buClr>
                <a:srgbClr val="93A299"/>
              </a:buClr>
            </a:pPr>
            <a:r>
              <a:rPr lang="ru-RU" sz="2000" dirty="0">
                <a:solidFill>
                  <a:srgbClr val="292934"/>
                </a:solidFill>
              </a:rPr>
              <a:t>Только </a:t>
            </a:r>
            <a:r>
              <a:rPr lang="ru-RU" sz="2000" dirty="0">
                <a:solidFill>
                  <a:schemeClr val="tx2"/>
                </a:solidFill>
              </a:rPr>
              <a:t>17%</a:t>
            </a:r>
            <a:r>
              <a:rPr lang="ru-RU" sz="2000" dirty="0">
                <a:solidFill>
                  <a:srgbClr val="292934"/>
                </a:solidFill>
              </a:rPr>
              <a:t> рассказали о них своим </a:t>
            </a:r>
            <a:r>
              <a:rPr lang="ru-RU" sz="2000" dirty="0" smtClean="0">
                <a:solidFill>
                  <a:srgbClr val="292934"/>
                </a:solidFill>
              </a:rPr>
              <a:t>родителям</a:t>
            </a:r>
            <a:r>
              <a:rPr lang="ru-RU" sz="2000" dirty="0">
                <a:solidFill>
                  <a:srgbClr val="292934"/>
                </a:solidFill>
              </a:rPr>
              <a:t>. </a:t>
            </a:r>
            <a:endParaRPr lang="ru-RU" sz="2000" dirty="0" smtClean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ru-RU" sz="2000" dirty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r>
              <a:rPr lang="ru-RU" sz="2000" dirty="0" smtClean="0">
                <a:solidFill>
                  <a:srgbClr val="292934"/>
                </a:solidFill>
              </a:rPr>
              <a:t>ПРИЧИНЫ: </a:t>
            </a:r>
          </a:p>
          <a:p>
            <a:pPr marL="630238" lvl="0" indent="-363538">
              <a:buClr>
                <a:srgbClr val="93A299"/>
              </a:buClr>
              <a:buNone/>
              <a:tabLst>
                <a:tab pos="541338" algn="l"/>
              </a:tabLst>
            </a:pPr>
            <a:r>
              <a:rPr lang="ru-RU" sz="2000" dirty="0" smtClean="0">
                <a:solidFill>
                  <a:srgbClr val="292934"/>
                </a:solidFill>
              </a:rPr>
              <a:t>1</a:t>
            </a:r>
            <a:r>
              <a:rPr lang="ru-RU" sz="2000" dirty="0">
                <a:solidFill>
                  <a:srgbClr val="292934"/>
                </a:solidFill>
              </a:rPr>
              <a:t>. Уверенность детей в </a:t>
            </a:r>
            <a:r>
              <a:rPr lang="ru-RU" sz="2000" dirty="0" smtClean="0">
                <a:solidFill>
                  <a:srgbClr val="292934"/>
                </a:solidFill>
              </a:rPr>
              <a:t>незнании родителями </a:t>
            </a:r>
            <a:r>
              <a:rPr lang="ru-RU" sz="2000" dirty="0">
                <a:solidFill>
                  <a:srgbClr val="292934"/>
                </a:solidFill>
              </a:rPr>
              <a:t>решения их проблем; </a:t>
            </a:r>
          </a:p>
          <a:p>
            <a:pPr marL="630238" lvl="0" indent="-363538">
              <a:buClr>
                <a:srgbClr val="93A299"/>
              </a:buClr>
              <a:buNone/>
              <a:tabLst>
                <a:tab pos="541338" algn="l"/>
              </a:tabLst>
            </a:pPr>
            <a:r>
              <a:rPr lang="ru-RU" sz="2000" dirty="0">
                <a:solidFill>
                  <a:srgbClr val="292934"/>
                </a:solidFill>
              </a:rPr>
              <a:t>2. Страх перед родителями; </a:t>
            </a:r>
          </a:p>
          <a:p>
            <a:pPr marL="630238" lvl="0" indent="-363538">
              <a:buClr>
                <a:srgbClr val="93A299"/>
              </a:buClr>
              <a:buNone/>
              <a:tabLst>
                <a:tab pos="541338" algn="l"/>
              </a:tabLst>
            </a:pPr>
            <a:r>
              <a:rPr lang="ru-RU" sz="2000" dirty="0">
                <a:solidFill>
                  <a:srgbClr val="292934"/>
                </a:solidFill>
              </a:rPr>
              <a:t>3. Отсутствии возможности рассказать </a:t>
            </a:r>
            <a:r>
              <a:rPr lang="ru-RU" sz="2000" dirty="0" smtClean="0">
                <a:solidFill>
                  <a:srgbClr val="292934"/>
                </a:solidFill>
              </a:rPr>
              <a:t>и </a:t>
            </a:r>
            <a:r>
              <a:rPr lang="ru-RU" sz="2000" dirty="0">
                <a:solidFill>
                  <a:srgbClr val="292934"/>
                </a:solidFill>
              </a:rPr>
              <a:t>поделиться с родителями своими </a:t>
            </a:r>
            <a:r>
              <a:rPr lang="ru-RU" sz="2000" dirty="0" smtClean="0">
                <a:solidFill>
                  <a:srgbClr val="292934"/>
                </a:solidFill>
              </a:rPr>
              <a:t>проблемами</a:t>
            </a:r>
            <a:r>
              <a:rPr lang="ru-RU" sz="2000" dirty="0">
                <a:solidFill>
                  <a:srgbClr val="292934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99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dirty="0"/>
              <a:t>ОСНОВНЫЕ СОВЕТЫ </a:t>
            </a:r>
            <a:r>
              <a:rPr lang="ru-RU" sz="800" dirty="0">
                <a:solidFill>
                  <a:srgbClr val="292934"/>
                </a:solidFill>
              </a:rPr>
              <a:t/>
            </a:r>
            <a:br>
              <a:rPr lang="ru-RU" sz="800" dirty="0">
                <a:solidFill>
                  <a:srgbClr val="292934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45096"/>
            <a:ext cx="8964488" cy="5424264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292934"/>
                </a:solidFill>
              </a:rPr>
              <a:t>Независимо </a:t>
            </a:r>
            <a:r>
              <a:rPr lang="ru-RU" sz="2000" dirty="0">
                <a:solidFill>
                  <a:srgbClr val="292934"/>
                </a:solidFill>
              </a:rPr>
              <a:t>от возраста ребенка используйте программное обеспечение, помогающее фильтровать </a:t>
            </a:r>
            <a:r>
              <a:rPr lang="ru-RU" sz="2000" dirty="0" smtClean="0">
                <a:solidFill>
                  <a:srgbClr val="292934"/>
                </a:solidFill>
              </a:rPr>
              <a:t>и контролировать </a:t>
            </a:r>
            <a:r>
              <a:rPr lang="ru-RU" sz="2000" dirty="0">
                <a:solidFill>
                  <a:srgbClr val="292934"/>
                </a:solidFill>
              </a:rPr>
              <a:t>информацию, но не полагайтесь полностью на него. Ваше внимание к ребенку </a:t>
            </a:r>
            <a:r>
              <a:rPr lang="ru-RU" sz="2000" dirty="0" smtClean="0">
                <a:solidFill>
                  <a:srgbClr val="292934"/>
                </a:solidFill>
              </a:rPr>
              <a:t>– главный метод </a:t>
            </a:r>
            <a:r>
              <a:rPr lang="ru-RU" sz="2000" dirty="0">
                <a:solidFill>
                  <a:srgbClr val="292934"/>
                </a:solidFill>
              </a:rPr>
              <a:t>защиты. </a:t>
            </a:r>
          </a:p>
          <a:p>
            <a:pPr marL="514350" lvl="0" indent="-51435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292934"/>
                </a:solidFill>
              </a:rPr>
              <a:t>Если </a:t>
            </a:r>
            <a:r>
              <a:rPr lang="ru-RU" sz="2000" dirty="0">
                <a:solidFill>
                  <a:srgbClr val="292934"/>
                </a:solidFill>
              </a:rPr>
              <a:t>Ваш ребенок имеет аккаунт на одном из социальных сервисов (</a:t>
            </a:r>
            <a:r>
              <a:rPr lang="ru-RU" sz="2000" dirty="0" err="1">
                <a:solidFill>
                  <a:srgbClr val="292934"/>
                </a:solidFill>
              </a:rPr>
              <a:t>LiveJournal</a:t>
            </a:r>
            <a:r>
              <a:rPr lang="ru-RU" sz="2000" dirty="0">
                <a:solidFill>
                  <a:srgbClr val="292934"/>
                </a:solidFill>
              </a:rPr>
              <a:t>, blogs.mail.ru, vkontakte.ru </a:t>
            </a:r>
            <a:r>
              <a:rPr lang="ru-RU" sz="2000" dirty="0" smtClean="0">
                <a:solidFill>
                  <a:srgbClr val="292934"/>
                </a:solidFill>
              </a:rPr>
              <a:t> и </a:t>
            </a:r>
            <a:r>
              <a:rPr lang="ru-RU" sz="2000" dirty="0">
                <a:solidFill>
                  <a:srgbClr val="292934"/>
                </a:solidFill>
              </a:rPr>
              <a:t>т.п.), внимательно изучите, какую информацию помещают его участники в своих профилях и блогах, </a:t>
            </a:r>
            <a:r>
              <a:rPr lang="ru-RU" sz="2000" dirty="0" smtClean="0">
                <a:solidFill>
                  <a:srgbClr val="292934"/>
                </a:solidFill>
              </a:rPr>
              <a:t>включая </a:t>
            </a:r>
            <a:r>
              <a:rPr lang="ru-RU" sz="2000" dirty="0">
                <a:solidFill>
                  <a:srgbClr val="292934"/>
                </a:solidFill>
              </a:rPr>
              <a:t>фотографии и видео.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861048" cy="25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5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dirty="0"/>
              <a:t>ОСНОВНЫЕ СОВЕТЫ </a:t>
            </a:r>
            <a:r>
              <a:rPr lang="ru-RU" sz="800" dirty="0">
                <a:solidFill>
                  <a:srgbClr val="292934"/>
                </a:solidFill>
              </a:rPr>
              <a:t/>
            </a:r>
            <a:br>
              <a:rPr lang="ru-RU" sz="800" dirty="0">
                <a:solidFill>
                  <a:srgbClr val="292934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89112"/>
            <a:ext cx="8712968" cy="384008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600" dirty="0" smtClean="0">
                <a:solidFill>
                  <a:srgbClr val="292934"/>
                </a:solidFill>
              </a:rPr>
              <a:t>Проверьте</a:t>
            </a:r>
            <a:r>
              <a:rPr lang="ru-RU" sz="2600" dirty="0">
                <a:solidFill>
                  <a:srgbClr val="292934"/>
                </a:solidFill>
              </a:rPr>
              <a:t>, с какими другими сайтами связан социальный сервис Вашего ребенка. Странички Вашего </a:t>
            </a:r>
            <a:r>
              <a:rPr lang="ru-RU" sz="2600" dirty="0" smtClean="0">
                <a:solidFill>
                  <a:srgbClr val="292934"/>
                </a:solidFill>
              </a:rPr>
              <a:t>ребенка </a:t>
            </a:r>
            <a:r>
              <a:rPr lang="ru-RU" sz="2600" dirty="0">
                <a:solidFill>
                  <a:srgbClr val="292934"/>
                </a:solidFill>
              </a:rPr>
              <a:t>могут быть безопасными, но могут и содержать ссылки на нежелательные и опасные сайты </a:t>
            </a:r>
            <a:r>
              <a:rPr lang="ru-RU" sz="2600" dirty="0" smtClean="0">
                <a:solidFill>
                  <a:srgbClr val="292934"/>
                </a:solidFill>
              </a:rPr>
              <a:t>(</a:t>
            </a:r>
            <a:r>
              <a:rPr lang="ru-RU" sz="2600" dirty="0">
                <a:solidFill>
                  <a:srgbClr val="292934"/>
                </a:solidFill>
              </a:rPr>
              <a:t>например, </a:t>
            </a:r>
            <a:r>
              <a:rPr lang="ru-RU" sz="2600" dirty="0" err="1">
                <a:solidFill>
                  <a:srgbClr val="292934"/>
                </a:solidFill>
              </a:rPr>
              <a:t>порносайт</a:t>
            </a:r>
            <a:r>
              <a:rPr lang="ru-RU" sz="2600" dirty="0">
                <a:solidFill>
                  <a:srgbClr val="292934"/>
                </a:solidFill>
              </a:rPr>
              <a:t>, или сайт, на котором друг упоминает номер сотового телефона Вашего ребенка или </a:t>
            </a:r>
            <a:r>
              <a:rPr lang="ru-RU" sz="2600" dirty="0" smtClean="0">
                <a:solidFill>
                  <a:srgbClr val="292934"/>
                </a:solidFill>
              </a:rPr>
              <a:t>Ваш </a:t>
            </a:r>
            <a:r>
              <a:rPr lang="ru-RU" sz="2600" dirty="0">
                <a:solidFill>
                  <a:srgbClr val="292934"/>
                </a:solidFill>
              </a:rPr>
              <a:t>домашний адрес) </a:t>
            </a:r>
          </a:p>
          <a:p>
            <a:pPr marL="514350" lvl="0" indent="-51435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600" dirty="0" smtClean="0">
                <a:solidFill>
                  <a:srgbClr val="292934"/>
                </a:solidFill>
              </a:rPr>
              <a:t>Поощряйте </a:t>
            </a:r>
            <a:r>
              <a:rPr lang="ru-RU" sz="2600" dirty="0">
                <a:solidFill>
                  <a:srgbClr val="292934"/>
                </a:solidFill>
              </a:rPr>
              <a:t>Ваших детей сообщать обо всем странном или </a:t>
            </a:r>
            <a:r>
              <a:rPr lang="ru-RU" sz="2600" dirty="0" smtClean="0">
                <a:solidFill>
                  <a:srgbClr val="292934"/>
                </a:solidFill>
              </a:rPr>
              <a:t>отталкивающем </a:t>
            </a:r>
            <a:r>
              <a:rPr lang="ru-RU" sz="2600" dirty="0">
                <a:solidFill>
                  <a:srgbClr val="292934"/>
                </a:solidFill>
              </a:rPr>
              <a:t>и не слишком остро </a:t>
            </a:r>
            <a:r>
              <a:rPr lang="ru-RU" sz="2600" dirty="0" smtClean="0">
                <a:solidFill>
                  <a:srgbClr val="292934"/>
                </a:solidFill>
              </a:rPr>
              <a:t>реагируйте</a:t>
            </a:r>
            <a:r>
              <a:rPr lang="ru-RU" sz="2600" dirty="0">
                <a:solidFill>
                  <a:srgbClr val="292934"/>
                </a:solidFill>
              </a:rPr>
              <a:t>, когда они это делают (из-за опасения потерять доступ к Интернету дети не говорят родителям </a:t>
            </a:r>
            <a:r>
              <a:rPr lang="ru-RU" sz="2600" dirty="0" smtClean="0">
                <a:solidFill>
                  <a:srgbClr val="292934"/>
                </a:solidFill>
              </a:rPr>
              <a:t>о </a:t>
            </a:r>
            <a:r>
              <a:rPr lang="ru-RU" sz="2600" dirty="0">
                <a:solidFill>
                  <a:srgbClr val="292934"/>
                </a:solidFill>
              </a:rPr>
              <a:t>проблемах, а также могут начать использовать Интернет вне дома и школы). </a:t>
            </a:r>
            <a:endParaRPr lang="ru-RU" sz="2600" dirty="0" smtClean="0">
              <a:solidFill>
                <a:srgbClr val="292934"/>
              </a:solidFill>
            </a:endParaRPr>
          </a:p>
          <a:p>
            <a:pPr marL="514350" lvl="0" indent="-51435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600" dirty="0" smtClean="0">
                <a:solidFill>
                  <a:srgbClr val="292934"/>
                </a:solidFill>
              </a:rPr>
              <a:t>Будьте </a:t>
            </a:r>
            <a:r>
              <a:rPr lang="ru-RU" sz="2600" dirty="0">
                <a:solidFill>
                  <a:srgbClr val="292934"/>
                </a:solidFill>
              </a:rPr>
              <a:t>в курсе сетевой жизни Вашего ребенка. Интересуйтесь, кто их друзья в </a:t>
            </a:r>
            <a:r>
              <a:rPr lang="ru-RU" sz="2600" dirty="0" smtClean="0">
                <a:solidFill>
                  <a:srgbClr val="292934"/>
                </a:solidFill>
              </a:rPr>
              <a:t>Интернете так </a:t>
            </a:r>
            <a:r>
              <a:rPr lang="ru-RU" sz="2600" dirty="0">
                <a:solidFill>
                  <a:srgbClr val="292934"/>
                </a:solidFill>
              </a:rPr>
              <a:t>же, как </a:t>
            </a:r>
            <a:r>
              <a:rPr lang="ru-RU" sz="2600" dirty="0" smtClean="0">
                <a:solidFill>
                  <a:srgbClr val="292934"/>
                </a:solidFill>
              </a:rPr>
              <a:t>интересуетесь </a:t>
            </a:r>
            <a:r>
              <a:rPr lang="ru-RU" sz="2600" dirty="0">
                <a:solidFill>
                  <a:srgbClr val="292934"/>
                </a:solidFill>
              </a:rPr>
              <a:t>реальными друзьями</a:t>
            </a:r>
            <a:r>
              <a:rPr lang="ru-RU" sz="2600" dirty="0" smtClean="0">
                <a:solidFill>
                  <a:srgbClr val="292934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1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УЗНАЙТЕ БОЛЬШЕ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портале «</a:t>
            </a:r>
            <a:r>
              <a:rPr lang="ru-RU" dirty="0" err="1"/>
              <a:t>Сетевичок</a:t>
            </a:r>
            <a:r>
              <a:rPr lang="ru-RU" dirty="0"/>
              <a:t>» </a:t>
            </a:r>
            <a:r>
              <a:rPr lang="ru-RU" dirty="0" smtClean="0">
                <a:hlinkClick r:id="rId2"/>
              </a:rPr>
              <a:t>www.Сетевичок.рф</a:t>
            </a:r>
            <a:r>
              <a:rPr lang="ru-RU" dirty="0" smtClean="0"/>
              <a:t> создан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специальный раздел для родителей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Родителям </a:t>
            </a:r>
            <a:r>
              <a:rPr lang="ru-RU" sz="2000" dirty="0"/>
              <a:t>ресурс помогает узнать: </a:t>
            </a:r>
          </a:p>
          <a:p>
            <a:pPr marL="808038" indent="-355600">
              <a:buNone/>
            </a:pPr>
            <a:r>
              <a:rPr lang="ru-RU" sz="2000" dirty="0"/>
              <a:t>1. о мерах родительского контроля; </a:t>
            </a:r>
          </a:p>
          <a:p>
            <a:pPr marL="808038" indent="-355600">
              <a:buNone/>
            </a:pPr>
            <a:r>
              <a:rPr lang="ru-RU" sz="2000" dirty="0"/>
              <a:t>2. об опасностях для их детей в </a:t>
            </a:r>
            <a:r>
              <a:rPr lang="ru-RU" sz="2000" dirty="0" smtClean="0"/>
              <a:t>интернете</a:t>
            </a:r>
            <a:r>
              <a:rPr lang="ru-RU" sz="2000" dirty="0"/>
              <a:t>; </a:t>
            </a:r>
          </a:p>
          <a:p>
            <a:pPr marL="808038" indent="-355600">
              <a:buNone/>
            </a:pPr>
            <a:r>
              <a:rPr lang="ru-RU" sz="2000" dirty="0"/>
              <a:t>3. как помочь ребенку, если он стал </a:t>
            </a:r>
            <a:r>
              <a:rPr lang="ru-RU" sz="2000" dirty="0" smtClean="0"/>
              <a:t>жертвой </a:t>
            </a:r>
            <a:r>
              <a:rPr lang="ru-RU" sz="2000" dirty="0"/>
              <a:t>в </a:t>
            </a:r>
            <a:r>
              <a:rPr lang="ru-RU" sz="2000" dirty="0" smtClean="0"/>
              <a:t>Интернет; </a:t>
            </a:r>
            <a:endParaRPr lang="ru-RU" sz="2000" dirty="0"/>
          </a:p>
          <a:p>
            <a:pPr marL="808038" indent="-355600">
              <a:buNone/>
            </a:pPr>
            <a:r>
              <a:rPr lang="ru-RU" sz="2000" dirty="0"/>
              <a:t>4. как научить ребенка </a:t>
            </a:r>
            <a:r>
              <a:rPr lang="ru-RU" sz="2000" dirty="0" smtClean="0"/>
              <a:t>пользоваться Интернетом </a:t>
            </a:r>
            <a:r>
              <a:rPr lang="ru-RU" sz="2000" dirty="0"/>
              <a:t>безопасно.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347864" cy="11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1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Портал «</a:t>
            </a:r>
            <a:r>
              <a:rPr lang="ru-RU" dirty="0" err="1" smtClean="0"/>
              <a:t>Сетевичок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9875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ПРОЙДИТЕ ОПРОС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295232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30238" algn="l"/>
                <a:tab pos="896938" algn="l"/>
              </a:tabLst>
            </a:pPr>
            <a:r>
              <a:rPr lang="ru-RU" dirty="0" smtClean="0"/>
              <a:t>	</a:t>
            </a:r>
            <a:r>
              <a:rPr lang="ru-RU" sz="2000" dirty="0" smtClean="0"/>
              <a:t>На </a:t>
            </a:r>
            <a:r>
              <a:rPr lang="ru-RU" sz="2000" dirty="0"/>
              <a:t>портале «</a:t>
            </a:r>
            <a:r>
              <a:rPr lang="ru-RU" sz="2000" dirty="0" err="1"/>
              <a:t>Сетевичок</a:t>
            </a:r>
            <a:r>
              <a:rPr lang="ru-RU" sz="2000" dirty="0"/>
              <a:t>» </a:t>
            </a:r>
            <a:r>
              <a:rPr lang="en-US" sz="2000" dirty="0">
                <a:hlinkClick r:id="rId2"/>
              </a:rPr>
              <a:t>http://</a:t>
            </a:r>
            <a:r>
              <a:rPr lang="ru-RU" sz="2000" dirty="0" err="1">
                <a:hlinkClick r:id="rId2"/>
              </a:rPr>
              <a:t>сетевичок.рф</a:t>
            </a:r>
            <a:r>
              <a:rPr lang="ru-RU" sz="2000" dirty="0">
                <a:hlinkClick r:id="rId2"/>
              </a:rPr>
              <a:t>/</a:t>
            </a:r>
            <a:r>
              <a:rPr lang="en-US" sz="2000" dirty="0" err="1" smtClean="0">
                <a:hlinkClick r:id="rId2"/>
              </a:rPr>
              <a:t>roditelyam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err="1" smtClean="0">
                <a:hlinkClick r:id="rId2"/>
              </a:rPr>
              <a:t>opros-dlya-roditelej</a:t>
            </a:r>
            <a:r>
              <a:rPr lang="ru-RU" sz="2000" dirty="0" smtClean="0"/>
              <a:t> размещен </a:t>
            </a:r>
            <a:r>
              <a:rPr lang="ru-RU" sz="2000" dirty="0"/>
              <a:t>опрос для </a:t>
            </a:r>
            <a:r>
              <a:rPr lang="ru-RU" sz="2000" dirty="0" smtClean="0"/>
              <a:t>родителей </a:t>
            </a:r>
            <a:r>
              <a:rPr lang="ru-RU" sz="2000" dirty="0">
                <a:solidFill>
                  <a:schemeClr val="tx2"/>
                </a:solidFill>
              </a:rPr>
              <a:t>«Дети в интернете глазами </a:t>
            </a:r>
            <a:r>
              <a:rPr lang="ru-RU" sz="2000" dirty="0" smtClean="0">
                <a:solidFill>
                  <a:schemeClr val="tx2"/>
                </a:solidFill>
              </a:rPr>
              <a:t>родителей</a:t>
            </a:r>
            <a:r>
              <a:rPr lang="ru-RU" sz="2000" dirty="0">
                <a:solidFill>
                  <a:schemeClr val="tx2"/>
                </a:solidFill>
              </a:rPr>
              <a:t>» </a:t>
            </a:r>
          </a:p>
          <a:p>
            <a:pPr marL="0" indent="0">
              <a:buNone/>
              <a:tabLst>
                <a:tab pos="630238" algn="l"/>
                <a:tab pos="896938" algn="l"/>
              </a:tabLst>
            </a:pPr>
            <a:r>
              <a:rPr lang="ru-RU" sz="2000" dirty="0" smtClean="0"/>
              <a:t>	В </a:t>
            </a:r>
            <a:r>
              <a:rPr lang="ru-RU" sz="2000" dirty="0"/>
              <a:t>опросе около 10 вопросов, которые </a:t>
            </a:r>
            <a:r>
              <a:rPr lang="ru-RU" sz="2000" dirty="0" smtClean="0"/>
              <a:t>посвящены </a:t>
            </a:r>
            <a:r>
              <a:rPr lang="ru-RU" sz="2000" dirty="0"/>
              <a:t>вопросам цифрового </a:t>
            </a:r>
            <a:r>
              <a:rPr lang="ru-RU" sz="2000" dirty="0" smtClean="0"/>
              <a:t>воспитания </a:t>
            </a:r>
            <a:r>
              <a:rPr lang="ru-RU" sz="2000" dirty="0"/>
              <a:t>родителями своих детей. </a:t>
            </a:r>
          </a:p>
          <a:p>
            <a:pPr marL="0" indent="0">
              <a:buNone/>
              <a:tabLst>
                <a:tab pos="630238" algn="l"/>
                <a:tab pos="896938" algn="l"/>
              </a:tabLst>
            </a:pPr>
            <a:r>
              <a:rPr lang="ru-RU" sz="2000" dirty="0" smtClean="0"/>
              <a:t>	В </a:t>
            </a:r>
            <a:r>
              <a:rPr lang="ru-RU" sz="2000" dirty="0"/>
              <a:t>анкете представлены вопросы о том, </a:t>
            </a:r>
            <a:r>
              <a:rPr lang="ru-RU" sz="2000" dirty="0" smtClean="0"/>
              <a:t>чем </a:t>
            </a:r>
            <a:r>
              <a:rPr lang="ru-RU" sz="2000" dirty="0"/>
              <a:t>дети заняты в Сети, следует ли их </a:t>
            </a:r>
            <a:r>
              <a:rPr lang="ru-RU" sz="2000" dirty="0" smtClean="0"/>
              <a:t>защищать </a:t>
            </a:r>
            <a:r>
              <a:rPr lang="ru-RU" sz="2000" dirty="0"/>
              <a:t>от опасной </a:t>
            </a:r>
            <a:r>
              <a:rPr lang="ru-RU" sz="2000" dirty="0" smtClean="0"/>
              <a:t>информации</a:t>
            </a:r>
            <a:r>
              <a:rPr lang="ru-RU" sz="2000" dirty="0"/>
              <a:t>, и как </a:t>
            </a:r>
            <a:r>
              <a:rPr lang="ru-RU" sz="2000" dirty="0" smtClean="0"/>
              <a:t>именно </a:t>
            </a:r>
            <a:r>
              <a:rPr lang="ru-RU" sz="2000" dirty="0"/>
              <a:t>семья осуществляет </a:t>
            </a:r>
            <a:r>
              <a:rPr lang="ru-RU" sz="2000" dirty="0" smtClean="0"/>
              <a:t>такую защиту</a:t>
            </a:r>
            <a:r>
              <a:rPr lang="ru-RU" sz="2000" dirty="0"/>
              <a:t>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3" t="2440" r="-148204" b="16898"/>
          <a:stretch/>
        </p:blipFill>
        <p:spPr bwMode="auto">
          <a:xfrm>
            <a:off x="8374455" y="6971168"/>
            <a:ext cx="14590588" cy="829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5" y="3933056"/>
            <a:ext cx="913923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7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220</TotalTime>
  <Words>467</Words>
  <Application>Microsoft Office PowerPoint</Application>
  <PresentationFormat>Экран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Безопасный интернет </vt:lpstr>
      <vt:lpstr>ИНИЦИАТИВА  СОВЕТА  ФЕДЕРАЦИИ ФЕДЕРАЛЬНОГО  СОБРАНИЯ  </vt:lpstr>
      <vt:lpstr>БЕЗОПАСНОСТЬ  ДЕТЕЙ  В  ИНТЕРНЕТЕ  </vt:lpstr>
      <vt:lpstr>ДЕТИ В ИНТЕРНЕТЕ  </vt:lpstr>
      <vt:lpstr>ОСНОВНЫЕ СОВЕТЫ  </vt:lpstr>
      <vt:lpstr>ОСНОВНЫЕ СОВЕТЫ  </vt:lpstr>
      <vt:lpstr>УЗНАЙТЕ БОЛЬШЕ</vt:lpstr>
      <vt:lpstr>Портал «Сетевичок»</vt:lpstr>
      <vt:lpstr>ПРОЙДИТЕ ОПРОС  </vt:lpstr>
      <vt:lpstr> Сайт школы            http://76202s080.edusite.ru/p54aa1.html  </vt:lpstr>
      <vt:lpstr>Презентация PowerPoint</vt:lpstr>
      <vt:lpstr>«Лучше сразу обеспечить безопасность ребенку, чем потом сожалеть»  /Американская пословица 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интернете</dc:title>
  <dc:creator>Иванова Марина Александровна</dc:creator>
  <cp:lastModifiedBy>Иванова Марина Александровна</cp:lastModifiedBy>
  <cp:revision>13</cp:revision>
  <dcterms:created xsi:type="dcterms:W3CDTF">2017-11-28T10:51:26Z</dcterms:created>
  <dcterms:modified xsi:type="dcterms:W3CDTF">2017-11-28T14:43:28Z</dcterms:modified>
</cp:coreProperties>
</file>